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256" r:id="rId2"/>
    <p:sldId id="260" r:id="rId3"/>
    <p:sldId id="261" r:id="rId4"/>
    <p:sldId id="262" r:id="rId5"/>
    <p:sldId id="300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301" r:id="rId17"/>
    <p:sldId id="275" r:id="rId18"/>
    <p:sldId id="279" r:id="rId19"/>
    <p:sldId id="280" r:id="rId20"/>
    <p:sldId id="285" r:id="rId21"/>
    <p:sldId id="286" r:id="rId22"/>
    <p:sldId id="287" r:id="rId23"/>
    <p:sldId id="288" r:id="rId24"/>
    <p:sldId id="289" r:id="rId25"/>
    <p:sldId id="290" r:id="rId26"/>
    <p:sldId id="294" r:id="rId27"/>
    <p:sldId id="295" r:id="rId28"/>
    <p:sldId id="296" r:id="rId29"/>
    <p:sldId id="297" r:id="rId30"/>
    <p:sldId id="298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92" autoAdjust="0"/>
    <p:restoredTop sz="94660"/>
  </p:normalViewPr>
  <p:slideViewPr>
    <p:cSldViewPr>
      <p:cViewPr varScale="1">
        <p:scale>
          <a:sx n="70" d="100"/>
          <a:sy n="70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47426-CDBF-45C9-BDBE-CCDA13166F56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DF8EE-2602-44A0-98DB-590D189E16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DF8EE-2602-44A0-98DB-590D189E163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52400" y="2286000"/>
            <a:ext cx="1463675" cy="2182813"/>
            <a:chOff x="96" y="1440"/>
            <a:chExt cx="922" cy="1375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auto">
              <a:xfrm>
                <a:off x="181" y="1574"/>
                <a:ext cx="742" cy="1110"/>
              </a:xfrm>
              <a:custGeom>
                <a:avLst/>
                <a:gdLst/>
                <a:ahLst/>
                <a:cxnLst>
                  <a:cxn ang="0">
                    <a:pos x="370" y="0"/>
                  </a:cxn>
                  <a:cxn ang="0">
                    <a:pos x="0" y="554"/>
                  </a:cxn>
                  <a:cxn ang="0">
                    <a:pos x="370" y="1109"/>
                  </a:cxn>
                  <a:cxn ang="0">
                    <a:pos x="741" y="554"/>
                  </a:cxn>
                  <a:cxn ang="0">
                    <a:pos x="370" y="0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77" name="Group 5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3078" name="Freeform 6"/>
                <p:cNvSpPr>
                  <a:spLocks/>
                </p:cNvSpPr>
                <p:nvPr/>
              </p:nvSpPr>
              <p:spPr bwMode="auto">
                <a:xfrm>
                  <a:off x="552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0" y="136"/>
                    </a:cxn>
                    <a:cxn ang="0">
                      <a:pos x="0" y="0"/>
                    </a:cxn>
                    <a:cxn ang="0">
                      <a:pos x="456" y="687"/>
                    </a:cxn>
                    <a:cxn ang="0">
                      <a:pos x="365" y="687"/>
                    </a:cxn>
                    <a:cxn ang="0">
                      <a:pos x="0" y="136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9" name="Freeform 7"/>
                <p:cNvSpPr>
                  <a:spLocks/>
                </p:cNvSpPr>
                <p:nvPr/>
              </p:nvSpPr>
              <p:spPr bwMode="auto">
                <a:xfrm>
                  <a:off x="96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456" y="0"/>
                    </a:cxn>
                    <a:cxn ang="0">
                      <a:pos x="456" y="136"/>
                    </a:cxn>
                    <a:cxn ang="0">
                      <a:pos x="90" y="687"/>
                    </a:cxn>
                    <a:cxn ang="0">
                      <a:pos x="0" y="687"/>
                    </a:cxn>
                    <a:cxn ang="0">
                      <a:pos x="456" y="0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3081" name="Freeform 9"/>
                <p:cNvSpPr>
                  <a:spLocks/>
                </p:cNvSpPr>
                <p:nvPr/>
              </p:nvSpPr>
              <p:spPr bwMode="auto">
                <a:xfrm>
                  <a:off x="552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365" y="0"/>
                    </a:cxn>
                    <a:cxn ang="0">
                      <a:pos x="456" y="0"/>
                    </a:cxn>
                    <a:cxn ang="0">
                      <a:pos x="0" y="687"/>
                    </a:cxn>
                    <a:cxn ang="0">
                      <a:pos x="0" y="550"/>
                    </a:cxn>
                    <a:cxn ang="0">
                      <a:pos x="365" y="0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2" name="Freeform 10"/>
                <p:cNvSpPr>
                  <a:spLocks/>
                </p:cNvSpPr>
                <p:nvPr/>
              </p:nvSpPr>
              <p:spPr bwMode="auto">
                <a:xfrm>
                  <a:off x="96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90" y="0"/>
                    </a:cxn>
                    <a:cxn ang="0">
                      <a:pos x="456" y="550"/>
                    </a:cxn>
                    <a:cxn ang="0">
                      <a:pos x="456" y="687"/>
                    </a:cxn>
                    <a:cxn ang="0">
                      <a:pos x="0" y="0"/>
                    </a:cxn>
                    <a:cxn ang="0">
                      <a:pos x="90" y="0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83" name="Group 11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493" y="1555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auto">
              <a:xfrm>
                <a:off x="565" y="1620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auto">
              <a:xfrm>
                <a:off x="621" y="1629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auto">
              <a:xfrm>
                <a:off x="722" y="1752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1336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HA-AI, IUST-CE Dep.</a:t>
            </a:r>
            <a:endParaRPr lang="en-US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72A575-878D-4DDA-83BC-4A060E6A3E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HA-AI, IUST-CE Dep.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5EC75-B056-4E6E-A059-920AC5F86A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HA-AI, IUST-CE Dep.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24114-43EC-45E8-8F35-C0B33D262A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HA-AI, IUST-CE Dep.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20EE2-A53D-4243-BFDD-A3FD509DB2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HA-AI, IUST-CE Dep.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43522-EB3C-4129-8393-6428649068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HA-AI, IUST-CE Dep.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23664-5C8C-4FF6-A5B5-28F80AB898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HA-AI, IUST-CE Dep.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BAB6C-BC39-48EF-A998-42E64EF4DC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HA-AI, IUST-CE Dep.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AC9B5-EFD0-4346-A121-5C445587C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HA-AI, IUST-CE Dep.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51071-A2BD-449A-A99F-8284EF4417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HA-AI, IUST-CE Dep.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52BCD-2BE8-428A-B880-E06C64C7A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HA-AI, IUST-CE Dep.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ACA93-B086-4B22-9B51-5E1296BCB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203200" y="276225"/>
            <a:ext cx="1260475" cy="1601788"/>
            <a:chOff x="128" y="174"/>
            <a:chExt cx="794" cy="1009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auto">
              <a:xfrm>
                <a:off x="197" y="272"/>
                <a:ext cx="599" cy="815"/>
              </a:xfrm>
              <a:custGeom>
                <a:avLst/>
                <a:gdLst/>
                <a:ahLst/>
                <a:cxnLst>
                  <a:cxn ang="0">
                    <a:pos x="299" y="0"/>
                  </a:cxn>
                  <a:cxn ang="0">
                    <a:pos x="0" y="407"/>
                  </a:cxn>
                  <a:cxn ang="0">
                    <a:pos x="299" y="814"/>
                  </a:cxn>
                  <a:cxn ang="0">
                    <a:pos x="598" y="407"/>
                  </a:cxn>
                  <a:cxn ang="0">
                    <a:pos x="299" y="0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3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2054" name="Freeform 6"/>
                <p:cNvSpPr>
                  <a:spLocks/>
                </p:cNvSpPr>
                <p:nvPr/>
              </p:nvSpPr>
              <p:spPr bwMode="auto">
                <a:xfrm>
                  <a:off x="496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0" y="100"/>
                    </a:cxn>
                    <a:cxn ang="0">
                      <a:pos x="0" y="0"/>
                    </a:cxn>
                    <a:cxn ang="0">
                      <a:pos x="368" y="504"/>
                    </a:cxn>
                    <a:cxn ang="0">
                      <a:pos x="295" y="504"/>
                    </a:cxn>
                    <a:cxn ang="0">
                      <a:pos x="0" y="100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" name="Freeform 7"/>
                <p:cNvSpPr>
                  <a:spLocks/>
                </p:cNvSpPr>
                <p:nvPr/>
              </p:nvSpPr>
              <p:spPr bwMode="auto">
                <a:xfrm>
                  <a:off x="128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368" y="0"/>
                    </a:cxn>
                    <a:cxn ang="0">
                      <a:pos x="368" y="100"/>
                    </a:cxn>
                    <a:cxn ang="0">
                      <a:pos x="73" y="504"/>
                    </a:cxn>
                    <a:cxn ang="0">
                      <a:pos x="0" y="504"/>
                    </a:cxn>
                    <a:cxn ang="0">
                      <a:pos x="368" y="0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56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2057" name="Freeform 9"/>
                <p:cNvSpPr>
                  <a:spLocks/>
                </p:cNvSpPr>
                <p:nvPr/>
              </p:nvSpPr>
              <p:spPr bwMode="auto">
                <a:xfrm>
                  <a:off x="496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295" y="0"/>
                    </a:cxn>
                    <a:cxn ang="0">
                      <a:pos x="368" y="0"/>
                    </a:cxn>
                    <a:cxn ang="0">
                      <a:pos x="0" y="504"/>
                    </a:cxn>
                    <a:cxn ang="0">
                      <a:pos x="0" y="404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8" name="Freeform 10"/>
                <p:cNvSpPr>
                  <a:spLocks/>
                </p:cNvSpPr>
                <p:nvPr/>
              </p:nvSpPr>
              <p:spPr bwMode="auto">
                <a:xfrm>
                  <a:off x="128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73" y="0"/>
                    </a:cxn>
                    <a:cxn ang="0">
                      <a:pos x="368" y="404"/>
                    </a:cxn>
                    <a:cxn ang="0">
                      <a:pos x="368" y="504"/>
                    </a:cxn>
                    <a:cxn ang="0">
                      <a:pos x="0" y="0"/>
                    </a:cxn>
                    <a:cxn ang="0">
                      <a:pos x="73" y="0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9" name="Group 11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397" y="211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auto">
              <a:xfrm>
                <a:off x="469" y="276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525" y="285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626" y="408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64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r>
              <a:rPr lang="en-US" smtClean="0"/>
              <a:t>HA-AI, IUST-CE Dep.</a:t>
            </a:r>
            <a:endParaRPr lang="en-US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72B222E1-C457-447A-A239-D5CF768900A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fa-IR" dirty="0" smtClean="0"/>
              <a:t>07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gh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i_pi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77950" y="460375"/>
            <a:ext cx="2618969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5029200" y="1600200"/>
            <a:ext cx="3124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fa-IR" sz="4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Titr"/>
              </a:rPr>
              <a:t>فصل </a:t>
            </a:r>
            <a:r>
              <a:rPr lang="fa-IR" sz="4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Titr"/>
              </a:rPr>
              <a:t>نهم</a:t>
            </a:r>
            <a:endParaRPr lang="en-US" sz="4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cs typeface="Titr"/>
            </a:endParaRPr>
          </a:p>
        </p:txBody>
      </p:sp>
      <p:sp>
        <p:nvSpPr>
          <p:cNvPr id="7" name="WordArt 11"/>
          <p:cNvSpPr>
            <a:spLocks noChangeArrowheads="1" noChangeShapeType="1" noTextEdit="1"/>
          </p:cNvSpPr>
          <p:nvPr/>
        </p:nvSpPr>
        <p:spPr bwMode="auto">
          <a:xfrm>
            <a:off x="1500166" y="3429000"/>
            <a:ext cx="7000924" cy="20478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fa-IR" sz="857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B Titr" pitchFamily="2" charset="-78"/>
              </a:rPr>
              <a:t>استنتاج در منطق مرتبه اول</a:t>
            </a:r>
            <a:endParaRPr lang="en-US" sz="857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31823" y="5486400"/>
            <a:ext cx="3226140" cy="35836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400" b="1" i="1" dirty="0" err="1" smtClean="0">
                <a:ln w="5080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cs typeface="Times New Roman" pitchFamily="18" charset="0"/>
              </a:rPr>
              <a:t>Alizadeh</a:t>
            </a:r>
            <a:r>
              <a:rPr lang="en-US" sz="2400" b="1" i="1" dirty="0" smtClean="0">
                <a:ln w="5080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cs typeface="Times New Roman" pitchFamily="18" charset="0"/>
              </a:rPr>
              <a:t> IUST-CE Dep.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2216" y="5410200"/>
            <a:ext cx="3124200" cy="3810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b="1" dirty="0" smtClean="0">
                <a:ln w="5080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h.alizadeh.iust@gmail.com</a:t>
            </a:r>
            <a:endParaRPr lang="en-US" b="1" dirty="0">
              <a:ln w="5080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472A575-878D-4DDA-83BC-4A060E6A3EF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TextBox 2"/>
          <p:cNvSpPr txBox="1"/>
          <p:nvPr/>
        </p:nvSpPr>
        <p:spPr>
          <a:xfrm>
            <a:off x="6500826" y="121442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rtl="1"/>
            <a:r>
              <a:rPr lang="fa-IR" sz="3600" b="1" dirty="0" smtClean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tr" pitchFamily="2" charset="-78"/>
              </a:rPr>
              <a:t>يکسان سازي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1934" y="1211033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Unification</a:t>
            </a:r>
            <a:endParaRPr lang="en-US" sz="360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20" y="1857364"/>
            <a:ext cx="83582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الگوريتم يکسان سازي دو جمله را مي گيرد و جانشيني را در صورت وجود برمي‌گرداند تا آن دو جمله يکسان شوند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  <a:p>
            <a:pPr algn="just" rtl="1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وظيفه روتين يکسان‌ساز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Unify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، گرفتن دو جمله اتمي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p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،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q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و برگرداندن يک جانشين که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p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،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q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را مشابه هم خواهد ساخت. (اگر چنين جانشيني موجود نباشد،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Unify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، </a:t>
            </a:r>
            <a:r>
              <a:rPr 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fail</a:t>
            </a:r>
            <a:r>
              <a:rPr lang="ar-SA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برمي‌گرداند.)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314" y="3896029"/>
            <a:ext cx="8858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UNIFY( p , q ) = </a:t>
            </a:r>
            <a:r>
              <a:rPr lang="en-US" sz="28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</a:t>
            </a:r>
            <a:r>
              <a:rPr lang="en-US" sz="28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   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</a:t>
            </a:r>
            <a:r>
              <a:rPr lang="en-US" sz="28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     </a:t>
            </a:r>
            <a:r>
              <a:rPr 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(</a:t>
            </a:r>
            <a:r>
              <a:rPr lang="en-US" sz="28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SUBST(</a:t>
            </a:r>
            <a:r>
              <a:rPr lang="en-US" sz="28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</a:t>
            </a:r>
            <a:r>
              <a:rPr lang="en-US" sz="28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,p) </a:t>
            </a:r>
            <a:r>
              <a:rPr 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=</a:t>
            </a:r>
            <a:r>
              <a:rPr lang="en-US" sz="28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SUBST( </a:t>
            </a:r>
            <a:r>
              <a:rPr lang="en-US" sz="28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</a:t>
            </a:r>
            <a:r>
              <a:rPr lang="en-US" sz="28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,q ) </a:t>
            </a:r>
            <a:r>
              <a:rPr 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)</a:t>
            </a:r>
            <a:endParaRPr lang="en-US" sz="28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2606818" y="4608364"/>
            <a:ext cx="503231" cy="1890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85852" y="4786322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cs typeface="Traffic" pitchFamily="2" charset="-78"/>
              </a:rPr>
              <a:t>جانشين – يکسان ساز</a:t>
            </a:r>
            <a:endParaRPr lang="en-US" sz="24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0066"/>
              </a:solidFill>
              <a:cs typeface="Traffic" pitchFamily="2" charset="-78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8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TextBox 2"/>
          <p:cNvSpPr txBox="1"/>
          <p:nvPr/>
        </p:nvSpPr>
        <p:spPr>
          <a:xfrm>
            <a:off x="7662890" y="1364921"/>
            <a:ext cx="838200" cy="49244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 rtl="1"/>
            <a:r>
              <a:rPr lang="fa-IR" sz="2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Titr" pitchFamily="2" charset="-78"/>
              </a:rPr>
              <a:t>مثال:</a:t>
            </a:r>
            <a:endParaRPr lang="en-US" sz="2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cs typeface="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6314" y="1428736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دانش کسب شده</a:t>
            </a:r>
            <a:endParaRPr lang="en-US" sz="24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1824327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</a:rPr>
              <a:t>“ John hates everyone he knows “</a:t>
            </a:r>
            <a:endParaRPr lang="en-US" sz="2400" dirty="0">
              <a:ln w="18415" cmpd="sng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8" y="3793530"/>
            <a:ext cx="87154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مي خواهيم با استفاده از قانون استنتاج مودس پوننس کشف کنيم که </a:t>
            </a:r>
          </a:p>
          <a:p>
            <a:pPr algn="r" rtl="1"/>
            <a:r>
              <a:rPr lang="fa-IR" sz="26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					</a:t>
            </a:r>
            <a:r>
              <a:rPr lang="en-US" sz="26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John</a:t>
            </a:r>
            <a:r>
              <a:rPr lang="fa-IR" sz="26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از چه کسي متنفر است</a:t>
            </a:r>
            <a:r>
              <a:rPr lang="fa-I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</a:p>
          <a:p>
            <a:pPr algn="r" rtl="1"/>
            <a:endParaRPr lang="fa-IR" sz="26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  <a:p>
            <a:pPr algn="r" rtl="1"/>
            <a:r>
              <a:rPr lang="fa-IR" sz="26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يعني:</a:t>
            </a:r>
          </a:p>
          <a:p>
            <a:pPr algn="r" rtl="1"/>
            <a:r>
              <a:rPr lang="fa-I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      نياز به جملاتي در پايگاه دانش داريم که با </a:t>
            </a:r>
            <a:r>
              <a:rPr lang="en-US" sz="2600" dirty="0" smtClean="0">
                <a:ln w="18415" cmpd="sng">
                  <a:solidFill>
                    <a:srgbClr val="33CC33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Knows( John, x)</a:t>
            </a:r>
            <a:r>
              <a:rPr lang="fa-IR" sz="2600" dirty="0" smtClean="0">
                <a:ln w="18415" cmpd="sng">
                  <a:solidFill>
                    <a:srgbClr val="33CC33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fa-I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يکسان باشد.</a:t>
            </a:r>
          </a:p>
          <a:p>
            <a:pPr algn="r" rtl="1"/>
            <a:r>
              <a:rPr lang="fa-I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      سپس يکسان ساز را به </a:t>
            </a:r>
            <a:r>
              <a:rPr lang="en-US" sz="2600" dirty="0" smtClean="0">
                <a:ln w="18415" cmpd="sng">
                  <a:solidFill>
                    <a:srgbClr val="33CC33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Hates( John, x )</a:t>
            </a:r>
            <a:r>
              <a:rPr lang="fa-IR" sz="2600" dirty="0" smtClean="0">
                <a:ln w="18415" cmpd="sng">
                  <a:solidFill>
                    <a:srgbClr val="33CC33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fa-I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اعمال مي‌کنيم.</a:t>
            </a:r>
            <a:endParaRPr lang="en-US" sz="2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2786058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Knows( John, x )  </a:t>
            </a:r>
            <a:r>
              <a:rPr lang="en-US" sz="24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  Hates( John ,x )</a:t>
            </a:r>
            <a:endParaRPr lang="en-US" sz="2400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TextBox 2"/>
          <p:cNvSpPr txBox="1"/>
          <p:nvPr/>
        </p:nvSpPr>
        <p:spPr>
          <a:xfrm>
            <a:off x="3000364" y="1285860"/>
            <a:ext cx="56436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6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فرض کنيد پايگاه دانش شامل جملات زير باشد</a:t>
            </a:r>
            <a:endParaRPr lang="en-US" sz="26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2000240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>
                  <a:solidFill>
                    <a:srgbClr val="00FF00"/>
                  </a:solidFill>
                </a:ln>
                <a:solidFill>
                  <a:srgbClr val="00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Knows( John , Jane )</a:t>
            </a:r>
            <a:endParaRPr lang="en-US" sz="2800" dirty="0">
              <a:ln>
                <a:solidFill>
                  <a:srgbClr val="00FF00"/>
                </a:solidFill>
              </a:ln>
              <a:solidFill>
                <a:srgbClr val="00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66505" y="2000240"/>
            <a:ext cx="3077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>
                  <a:solidFill>
                    <a:srgbClr val="00FF00"/>
                  </a:solidFill>
                </a:ln>
                <a:solidFill>
                  <a:srgbClr val="00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Knows( y , Leonid )</a:t>
            </a:r>
            <a:endParaRPr lang="en-US" sz="2800" dirty="0">
              <a:ln>
                <a:solidFill>
                  <a:srgbClr val="00FF00"/>
                </a:solidFill>
              </a:ln>
              <a:solidFill>
                <a:srgbClr val="00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8405" y="2643182"/>
            <a:ext cx="3487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>
                  <a:solidFill>
                    <a:srgbClr val="00FF00"/>
                  </a:solidFill>
                </a:ln>
                <a:solidFill>
                  <a:srgbClr val="00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Knows( y , mother(y) )</a:t>
            </a:r>
            <a:endParaRPr lang="en-US" sz="2800" dirty="0">
              <a:ln>
                <a:solidFill>
                  <a:srgbClr val="00FF00"/>
                </a:solidFill>
              </a:ln>
              <a:solidFill>
                <a:srgbClr val="00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2643182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>
                  <a:solidFill>
                    <a:srgbClr val="00FF00"/>
                  </a:solidFill>
                </a:ln>
                <a:solidFill>
                  <a:srgbClr val="00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Knows( x , Elizabeth )</a:t>
            </a:r>
            <a:endParaRPr lang="en-US" sz="2800" dirty="0">
              <a:ln>
                <a:solidFill>
                  <a:srgbClr val="00FF00"/>
                </a:solidFill>
              </a:ln>
              <a:solidFill>
                <a:srgbClr val="00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28596" y="1857364"/>
            <a:ext cx="7715304" cy="1428760"/>
          </a:xfrm>
          <a:prstGeom prst="rect">
            <a:avLst/>
          </a:prstGeom>
          <a:noFill/>
          <a:ln w="38100" cap="flat" cmpd="sng" algn="ctr">
            <a:solidFill>
              <a:schemeClr val="accent5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0298" y="3357562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300" dirty="0" smtClean="0">
                <a:cs typeface="Traffic" pitchFamily="2" charset="-78"/>
              </a:rPr>
              <a:t>x</a:t>
            </a:r>
            <a:r>
              <a:rPr lang="fa-IR" sz="2300" dirty="0" smtClean="0">
                <a:cs typeface="Traffic" pitchFamily="2" charset="-78"/>
              </a:rPr>
              <a:t> و </a:t>
            </a:r>
            <a:r>
              <a:rPr lang="en-US" sz="2300" dirty="0" smtClean="0">
                <a:cs typeface="Traffic" pitchFamily="2" charset="-78"/>
              </a:rPr>
              <a:t>y</a:t>
            </a:r>
            <a:r>
              <a:rPr lang="fa-IR" sz="2300" dirty="0" smtClean="0">
                <a:cs typeface="Traffic" pitchFamily="2" charset="-78"/>
              </a:rPr>
              <a:t> به طور ضمني داراي </a:t>
            </a:r>
            <a:r>
              <a:rPr lang="fa-IR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سور</a:t>
            </a:r>
            <a:r>
              <a:rPr lang="fa-IR" sz="2300" dirty="0" smtClean="0">
                <a:cs typeface="Traffic" pitchFamily="2" charset="-78"/>
              </a:rPr>
              <a:t> عمومي هستند </a:t>
            </a:r>
            <a:endParaRPr lang="en-US" sz="2300" dirty="0">
              <a:cs typeface="Traffic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378619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>
                  <a:solidFill>
                    <a:srgbClr val="00FF00"/>
                  </a:solidFill>
                </a:ln>
                <a:solidFill>
                  <a:srgbClr val="00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Knows( John , Jane )</a:t>
            </a:r>
            <a:endParaRPr lang="en-US" sz="2800" dirty="0">
              <a:ln>
                <a:solidFill>
                  <a:srgbClr val="00FF00"/>
                </a:solidFill>
              </a:ln>
              <a:solidFill>
                <a:srgbClr val="00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4286256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UNIFY(  </a:t>
            </a:r>
            <a:r>
              <a:rPr lang="en-US" sz="2400" dirty="0" smtClean="0">
                <a:ln>
                  <a:solidFill>
                    <a:srgbClr val="FF0066"/>
                  </a:solidFill>
                </a:ln>
                <a:solidFill>
                  <a:srgbClr val="FF0066"/>
                </a:solidFill>
              </a:rPr>
              <a:t>Knows( John , x )  </a:t>
            </a:r>
            <a:r>
              <a:rPr lang="en-US" sz="2400" dirty="0" smtClean="0"/>
              <a:t>,  </a:t>
            </a:r>
            <a:r>
              <a:rPr lang="en-US" sz="2400" dirty="0" smtClean="0">
                <a:ln>
                  <a:solidFill>
                    <a:srgbClr val="FF0066"/>
                  </a:solidFill>
                </a:ln>
                <a:solidFill>
                  <a:srgbClr val="FF0066"/>
                </a:solidFill>
              </a:rPr>
              <a:t>Knows( John , Jane )</a:t>
            </a:r>
            <a:r>
              <a:rPr lang="en-US" sz="2400" dirty="0" smtClean="0"/>
              <a:t>  )   =</a:t>
            </a:r>
          </a:p>
          <a:p>
            <a:r>
              <a:rPr lang="en-US" sz="2400" dirty="0" smtClean="0"/>
              <a:t>							       </a:t>
            </a:r>
            <a:r>
              <a:rPr lang="en-US" sz="24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{ x / Jane }</a:t>
            </a:r>
            <a:endParaRPr lang="en-US" sz="24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58" y="5214950"/>
            <a:ext cx="3077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>
                  <a:solidFill>
                    <a:srgbClr val="00FF00"/>
                  </a:solidFill>
                </a:ln>
                <a:solidFill>
                  <a:srgbClr val="00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Knows( y , Leonid )</a:t>
            </a:r>
            <a:endParaRPr lang="en-US" sz="2800" dirty="0">
              <a:ln>
                <a:solidFill>
                  <a:srgbClr val="00FF00"/>
                </a:solidFill>
              </a:ln>
              <a:solidFill>
                <a:srgbClr val="00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58" y="5669837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UNIFY(  </a:t>
            </a:r>
            <a:r>
              <a:rPr lang="en-US" sz="2400" dirty="0" smtClean="0">
                <a:ln>
                  <a:solidFill>
                    <a:srgbClr val="FF0066"/>
                  </a:solidFill>
                </a:ln>
                <a:solidFill>
                  <a:srgbClr val="FF0066"/>
                </a:solidFill>
              </a:rPr>
              <a:t>Knows( John , x )  </a:t>
            </a:r>
            <a:r>
              <a:rPr lang="en-US" sz="2400" dirty="0" smtClean="0"/>
              <a:t>,  </a:t>
            </a:r>
            <a:r>
              <a:rPr lang="en-US" sz="2400" dirty="0" smtClean="0">
                <a:ln>
                  <a:solidFill>
                    <a:srgbClr val="FF0066"/>
                  </a:solidFill>
                </a:ln>
                <a:solidFill>
                  <a:srgbClr val="FF0066"/>
                </a:solidFill>
              </a:rPr>
              <a:t>Knows( y , Leonid )</a:t>
            </a:r>
            <a:r>
              <a:rPr lang="en-US" sz="2400" dirty="0" smtClean="0"/>
              <a:t>  )   =   </a:t>
            </a:r>
          </a:p>
          <a:p>
            <a:r>
              <a:rPr lang="en-US" sz="24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						{ x / Leonid  ,  y / John }</a:t>
            </a:r>
            <a:endParaRPr lang="en-US" sz="24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348" y="1282471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KB</a:t>
            </a:r>
            <a:endParaRPr lang="en-US" sz="36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animBg="1"/>
      <p:bldP spid="9" grpId="0" build="allAtOnce"/>
      <p:bldP spid="11" grpId="0" build="p"/>
      <p:bldP spid="12" grpId="0" build="p"/>
      <p:bldP spid="13" grpId="0" build="p"/>
      <p:bldP spid="14" grpId="0" build="p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TextBox 2"/>
          <p:cNvSpPr txBox="1"/>
          <p:nvPr/>
        </p:nvSpPr>
        <p:spPr>
          <a:xfrm>
            <a:off x="357158" y="1500174"/>
            <a:ext cx="3782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>
                  <a:solidFill>
                    <a:srgbClr val="00FF00"/>
                  </a:solidFill>
                </a:ln>
                <a:solidFill>
                  <a:srgbClr val="00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Knows( y , Mother(y) )</a:t>
            </a:r>
            <a:endParaRPr lang="en-US" sz="2800" dirty="0">
              <a:ln>
                <a:solidFill>
                  <a:srgbClr val="00FF00"/>
                </a:solidFill>
              </a:ln>
              <a:solidFill>
                <a:srgbClr val="00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071678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UNIFY(  </a:t>
            </a:r>
            <a:r>
              <a:rPr lang="en-US" sz="2400" dirty="0" smtClean="0">
                <a:ln>
                  <a:solidFill>
                    <a:srgbClr val="FF0066"/>
                  </a:solidFill>
                </a:ln>
                <a:solidFill>
                  <a:srgbClr val="FF0066"/>
                </a:solidFill>
              </a:rPr>
              <a:t>Knows( John , x )  </a:t>
            </a:r>
            <a:r>
              <a:rPr lang="en-US" sz="2400" dirty="0" smtClean="0"/>
              <a:t>,  </a:t>
            </a:r>
            <a:r>
              <a:rPr lang="en-US" sz="2400" dirty="0" smtClean="0">
                <a:ln>
                  <a:solidFill>
                    <a:srgbClr val="FF0066"/>
                  </a:solidFill>
                </a:ln>
                <a:solidFill>
                  <a:srgbClr val="FF0066"/>
                </a:solidFill>
              </a:rPr>
              <a:t>Knows( y , Mother(y) )</a:t>
            </a:r>
            <a:r>
              <a:rPr lang="en-US" sz="2400" dirty="0" smtClean="0"/>
              <a:t>  )   =  </a:t>
            </a:r>
          </a:p>
          <a:p>
            <a:r>
              <a:rPr lang="en-US" sz="2400" dirty="0" smtClean="0"/>
              <a:t>				         </a:t>
            </a:r>
            <a:r>
              <a:rPr lang="en-US" sz="24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{ y / John  ,  x / mother( John ) }</a:t>
            </a:r>
            <a:endParaRPr lang="en-US" sz="24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3000372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>
                  <a:solidFill>
                    <a:srgbClr val="00FF00"/>
                  </a:solidFill>
                </a:ln>
                <a:solidFill>
                  <a:srgbClr val="00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Knows( x , Elizabeth )</a:t>
            </a:r>
            <a:endParaRPr lang="en-US" sz="2800" dirty="0">
              <a:ln>
                <a:solidFill>
                  <a:srgbClr val="00FF00"/>
                </a:solidFill>
              </a:ln>
              <a:solidFill>
                <a:srgbClr val="00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3500438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UNIFY(  </a:t>
            </a:r>
            <a:r>
              <a:rPr lang="en-US" sz="2400" dirty="0" smtClean="0">
                <a:ln>
                  <a:solidFill>
                    <a:srgbClr val="FF0066"/>
                  </a:solidFill>
                </a:ln>
                <a:solidFill>
                  <a:srgbClr val="FF0066"/>
                </a:solidFill>
              </a:rPr>
              <a:t>Knows( John , x )  </a:t>
            </a:r>
            <a:r>
              <a:rPr lang="en-US" sz="2400" dirty="0" smtClean="0"/>
              <a:t>,  </a:t>
            </a:r>
            <a:r>
              <a:rPr lang="en-US" sz="2400" dirty="0" smtClean="0">
                <a:ln>
                  <a:solidFill>
                    <a:srgbClr val="FF0066"/>
                  </a:solidFill>
                </a:ln>
                <a:solidFill>
                  <a:srgbClr val="FF0066"/>
                </a:solidFill>
              </a:rPr>
              <a:t>Knows( x , Elizabeth )</a:t>
            </a:r>
            <a:r>
              <a:rPr lang="en-US" sz="2400" dirty="0" smtClean="0"/>
              <a:t>  )   =  </a:t>
            </a:r>
            <a:r>
              <a:rPr lang="en-US" sz="24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Fail</a:t>
            </a:r>
            <a:endParaRPr lang="en-US" sz="24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4143380"/>
            <a:ext cx="85725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آخرين يکسان سازي با شکست مواجه مي‌شود زيرا </a:t>
            </a:r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x</a:t>
            </a:r>
            <a:r>
              <a:rPr lang="fa-IR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نمي تواند هم </a:t>
            </a:r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John</a:t>
            </a:r>
            <a:r>
              <a:rPr lang="fa-IR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باشد و هم </a:t>
            </a:r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Elizabeth</a:t>
            </a:r>
            <a:endParaRPr lang="en-US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14744" y="4812581"/>
            <a:ext cx="52864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از آنجايي که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John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از هر کسي که مشناسد متنفر است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  <a:p>
            <a:pPr algn="r" rtl="1"/>
            <a:endParaRPr lang="fa-I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  <a:p>
            <a:pPr algn="r" rtl="1"/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و نيز همه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Elizabeth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را مي شناسند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9" name="Left Brace 8"/>
          <p:cNvSpPr/>
          <p:nvPr/>
        </p:nvSpPr>
        <p:spPr bwMode="auto">
          <a:xfrm>
            <a:off x="3500430" y="4929198"/>
            <a:ext cx="285752" cy="1071570"/>
          </a:xfrm>
          <a:prstGeom prst="leftBrace">
            <a:avLst>
              <a:gd name="adj1" fmla="val 40625"/>
              <a:gd name="adj2" fmla="val 50000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5000636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پس بايد قادر باشيم استنباط کنيم که </a:t>
            </a:r>
            <a:r>
              <a:rPr 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John</a:t>
            </a:r>
            <a:r>
              <a:rPr lang="fa-IR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از </a:t>
            </a:r>
            <a:r>
              <a:rPr 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Elizabeth</a:t>
            </a:r>
            <a:r>
              <a:rPr lang="fa-IR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fa-IR" sz="24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متنفر</a:t>
            </a:r>
            <a:r>
              <a:rPr lang="fa-IR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است</a:t>
            </a:r>
            <a:endParaRPr lang="en-US" sz="2400" dirty="0">
              <a:ln w="18415" cmpd="sng">
                <a:solidFill>
                  <a:srgbClr val="FFFF00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  <p:bldP spid="9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TextBox 2"/>
          <p:cNvSpPr txBox="1"/>
          <p:nvPr/>
        </p:nvSpPr>
        <p:spPr>
          <a:xfrm>
            <a:off x="142844" y="1643050"/>
            <a:ext cx="82154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استاندارد کردن متغيرها در دو جمله يکسان است يعني که اسامي متغيرها را تغيير دهيم تا از تشابه دو نام جلوگيري کرده باشيم</a:t>
            </a:r>
            <a:endParaRPr lang="en-US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571744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UNIFY(  </a:t>
            </a:r>
            <a:r>
              <a:rPr lang="en-US" sz="2400" dirty="0" smtClean="0">
                <a:ln>
                  <a:solidFill>
                    <a:srgbClr val="FF0066"/>
                  </a:solidFill>
                </a:ln>
                <a:solidFill>
                  <a:srgbClr val="FF0066"/>
                </a:solidFill>
              </a:rPr>
              <a:t>Knows( John , x )  </a:t>
            </a:r>
            <a:r>
              <a:rPr lang="en-US" sz="2400" dirty="0" smtClean="0"/>
              <a:t>,  </a:t>
            </a:r>
            <a:r>
              <a:rPr lang="en-US" sz="2400" dirty="0" smtClean="0">
                <a:ln>
                  <a:solidFill>
                    <a:srgbClr val="FF0066"/>
                  </a:solidFill>
                </a:ln>
                <a:solidFill>
                  <a:srgbClr val="FF0066"/>
                </a:solidFill>
              </a:rPr>
              <a:t>Knows( x</a:t>
            </a:r>
            <a:r>
              <a:rPr lang="en-US" sz="2400" baseline="-25000" dirty="0" smtClean="0">
                <a:ln>
                  <a:solidFill>
                    <a:srgbClr val="FF0066"/>
                  </a:solidFill>
                </a:ln>
                <a:solidFill>
                  <a:srgbClr val="FF0066"/>
                </a:solidFill>
              </a:rPr>
              <a:t>2</a:t>
            </a:r>
            <a:r>
              <a:rPr lang="en-US" sz="2400" dirty="0" smtClean="0">
                <a:ln>
                  <a:solidFill>
                    <a:srgbClr val="FF0066"/>
                  </a:solidFill>
                </a:ln>
                <a:solidFill>
                  <a:srgbClr val="FF0066"/>
                </a:solidFill>
              </a:rPr>
              <a:t> , Elizabeth )</a:t>
            </a:r>
            <a:r>
              <a:rPr lang="en-US" sz="2400" dirty="0" smtClean="0"/>
              <a:t>  )   =  </a:t>
            </a:r>
          </a:p>
          <a:p>
            <a:r>
              <a:rPr lang="en-US" sz="24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					         { x / Elizabeth  , x</a:t>
            </a:r>
            <a:r>
              <a:rPr lang="en-US" sz="2400" baseline="-250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 / John }</a:t>
            </a:r>
            <a:endParaRPr lang="en-US" sz="24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73408" y="3753153"/>
            <a:ext cx="3284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8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آيا تغيير نام معتبر است ؟</a:t>
            </a:r>
          </a:p>
        </p:txBody>
      </p:sp>
      <p:sp>
        <p:nvSpPr>
          <p:cNvPr id="6" name="Rectangle 5"/>
          <p:cNvSpPr/>
          <p:nvPr/>
        </p:nvSpPr>
        <p:spPr>
          <a:xfrm>
            <a:off x="3718649" y="4214818"/>
            <a:ext cx="4535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بله، زيرا دو جمله زير معني مشابهي را مي‌دهند</a:t>
            </a:r>
          </a:p>
        </p:txBody>
      </p:sp>
      <p:sp>
        <p:nvSpPr>
          <p:cNvPr id="7" name="Rectangle 6"/>
          <p:cNvSpPr/>
          <p:nvPr/>
        </p:nvSpPr>
        <p:spPr>
          <a:xfrm>
            <a:off x="500034" y="4572008"/>
            <a:ext cx="4129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33CC33"/>
                  </a:solidFill>
                  <a:prstDash val="solid"/>
                </a:ln>
                <a:solidFill>
                  <a:srgbClr val="33CC3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x  </a:t>
            </a:r>
            <a:r>
              <a:rPr lang="en-US" sz="2800" dirty="0" smtClean="0">
                <a:ln w="18415" cmpd="sng">
                  <a:solidFill>
                    <a:srgbClr val="33CC33"/>
                  </a:solidFill>
                  <a:prstDash val="solid"/>
                </a:ln>
                <a:solidFill>
                  <a:srgbClr val="33CC3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Knows( x , Elizabeth ) </a:t>
            </a:r>
            <a:endParaRPr lang="en-US" sz="2800" dirty="0">
              <a:ln w="18415" cmpd="sng">
                <a:solidFill>
                  <a:srgbClr val="33CC33"/>
                </a:solidFill>
                <a:prstDash val="solid"/>
              </a:ln>
              <a:solidFill>
                <a:srgbClr val="33CC33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034" y="5143512"/>
            <a:ext cx="43701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33CC33"/>
                  </a:solidFill>
                  <a:prstDash val="solid"/>
                </a:ln>
                <a:solidFill>
                  <a:srgbClr val="33CC3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x</a:t>
            </a:r>
            <a:r>
              <a:rPr lang="en-US" sz="2800" baseline="-25000" dirty="0" smtClean="0">
                <a:ln w="18415" cmpd="sng">
                  <a:solidFill>
                    <a:srgbClr val="33CC33"/>
                  </a:solidFill>
                  <a:prstDash val="solid"/>
                </a:ln>
                <a:solidFill>
                  <a:srgbClr val="33CC3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2</a:t>
            </a:r>
            <a:r>
              <a:rPr lang="en-US" sz="2800" dirty="0" smtClean="0">
                <a:ln w="18415" cmpd="sng">
                  <a:solidFill>
                    <a:srgbClr val="33CC33"/>
                  </a:solidFill>
                  <a:prstDash val="solid"/>
                </a:ln>
                <a:solidFill>
                  <a:srgbClr val="33CC3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 </a:t>
            </a:r>
            <a:r>
              <a:rPr lang="en-US" sz="2800" dirty="0" smtClean="0">
                <a:ln w="18415" cmpd="sng">
                  <a:solidFill>
                    <a:srgbClr val="33CC33"/>
                  </a:solidFill>
                  <a:prstDash val="solid"/>
                </a:ln>
                <a:solidFill>
                  <a:srgbClr val="33CC3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Knows( x</a:t>
            </a:r>
            <a:r>
              <a:rPr lang="en-US" sz="2800" baseline="-25000" dirty="0" smtClean="0">
                <a:ln w="18415" cmpd="sng">
                  <a:solidFill>
                    <a:srgbClr val="33CC33"/>
                  </a:solidFill>
                  <a:prstDash val="solid"/>
                </a:ln>
                <a:solidFill>
                  <a:srgbClr val="33CC3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en-US" sz="2800" dirty="0" smtClean="0">
                <a:ln w="18415" cmpd="sng">
                  <a:solidFill>
                    <a:srgbClr val="33CC33"/>
                  </a:solidFill>
                  <a:prstDash val="solid"/>
                </a:ln>
                <a:solidFill>
                  <a:srgbClr val="33CC3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, Elizabeth ) </a:t>
            </a:r>
            <a:endParaRPr lang="en-US" sz="2800" dirty="0">
              <a:ln w="18415" cmpd="sng">
                <a:solidFill>
                  <a:srgbClr val="33CC33"/>
                </a:solidFill>
                <a:prstDash val="solid"/>
              </a:ln>
              <a:solidFill>
                <a:srgbClr val="33CC33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02072" y="1214422"/>
            <a:ext cx="331212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6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يک راه مقابله با اين مشکل :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9" name="Rectangle 75"/>
          <p:cNvSpPr>
            <a:spLocks noGrp="1" noRot="1" noChangeArrowheads="1"/>
          </p:cNvSpPr>
          <p:nvPr>
            <p:ph type="title"/>
          </p:nvPr>
        </p:nvSpPr>
        <p:spPr>
          <a:xfrm>
            <a:off x="428596" y="1214422"/>
            <a:ext cx="8510588" cy="1325563"/>
          </a:xfrm>
        </p:spPr>
        <p:txBody>
          <a:bodyPr/>
          <a:lstStyle/>
          <a:p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Most General Unifier (Examples)</a:t>
            </a:r>
          </a:p>
        </p:txBody>
      </p:sp>
      <p:graphicFrame>
        <p:nvGraphicFramePr>
          <p:cNvPr id="11" name="Group 81"/>
          <p:cNvGraphicFramePr>
            <a:graphicFrameLocks noGrp="1"/>
          </p:cNvGraphicFramePr>
          <p:nvPr>
            <p:ph idx="1"/>
          </p:nvPr>
        </p:nvGraphicFramePr>
        <p:xfrm>
          <a:off x="142844" y="2214558"/>
          <a:ext cx="8858313" cy="4198621"/>
        </p:xfrm>
        <a:graphic>
          <a:graphicData uri="http://schemas.openxmlformats.org/drawingml/2006/table">
            <a:tbl>
              <a:tblPr/>
              <a:tblGrid>
                <a:gridCol w="2746327"/>
                <a:gridCol w="2883996"/>
                <a:gridCol w="3227990"/>
              </a:tblGrid>
              <a:tr h="599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ymbol" pitchFamily="18" charset="2"/>
                          <a:cs typeface="Arial" charset="0"/>
                        </a:rPr>
                        <a:t>w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ymbol" pitchFamily="18" charset="2"/>
                          <a:cs typeface="Arial" charset="0"/>
                        </a:rPr>
                        <a:t>w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MGU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599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{A/x}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9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P(F(x), y, G(x))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P(F(x), x, G(x))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{y/x} or {x/y}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99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P(F(x), y, G(y))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P(F(x), z, G(x))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{z/y, x/y}or{y/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z,z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/x}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9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P(x, B, 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P(A, y, 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{A/x, B/y, B/z}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99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P(G(F(v)), G(u))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P(x, 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{F(v)/u, G(u)/x}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9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P(x, F(x))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P(x, 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No MGU!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lg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57226" y="4714884"/>
            <a:ext cx="7900988" cy="10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rtl="1">
              <a:lnSpc>
                <a:spcPct val="135000"/>
              </a:lnSpc>
            </a:pPr>
            <a:r>
              <a:rPr lang="ar-SA" sz="24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اين </a:t>
            </a:r>
            <a:r>
              <a:rPr lang="ar-SA" sz="2400" dirty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روش زماني استفاده مي‌شود که حقيقت جديدي به پايگاه داده ما اضافه شده باشد و خواسته باشيم نتايج آن را توليد کنيم</a:t>
            </a:r>
            <a:r>
              <a:rPr lang="ar-SA" sz="24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.</a:t>
            </a:r>
            <a:endParaRPr lang="en-US" sz="2400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14876" y="1285860"/>
            <a:ext cx="4071934" cy="71404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42900" indent="-342900" algn="just" rtl="1">
              <a:lnSpc>
                <a:spcPct val="135000"/>
              </a:lnSpc>
            </a:pPr>
            <a:r>
              <a:rPr lang="ar-SA" sz="3200" b="1" dirty="0" smtClean="0">
                <a:ln w="11430">
                  <a:solidFill>
                    <a:srgbClr val="00B0F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tr" pitchFamily="2" charset="-78"/>
              </a:rPr>
              <a:t>زنجيره‌سازي به جلو و عقب</a:t>
            </a:r>
            <a:endParaRPr lang="fa-IR" sz="3200" b="1" dirty="0">
              <a:ln w="11430">
                <a:solidFill>
                  <a:srgbClr val="00B0F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21" y="1428736"/>
            <a:ext cx="56436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tr" pitchFamily="2" charset="-78"/>
              </a:rPr>
              <a:t>(Forward AND Backward Chaining)</a:t>
            </a:r>
            <a:endParaRPr lang="en-US" sz="240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4064" y="2214554"/>
            <a:ext cx="5700600" cy="5586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 rtl="1">
              <a:lnSpc>
                <a:spcPct val="135000"/>
              </a:lnSpc>
            </a:pPr>
            <a:r>
              <a:rPr lang="fa-IR" sz="24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cs typeface="Traffic" pitchFamily="2" charset="-78"/>
              </a:rPr>
              <a:t>1- </a:t>
            </a:r>
            <a:r>
              <a:rPr lang="ar-SA" sz="24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cs typeface="Traffic" pitchFamily="2" charset="-78"/>
              </a:rPr>
              <a:t>زنجيره‌سازي به جلو </a:t>
            </a:r>
            <a:r>
              <a:rPr lang="en-US" sz="24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cs typeface="Traffic" pitchFamily="2" charset="-78"/>
              </a:rPr>
              <a:t>(Forward Chaining)</a:t>
            </a:r>
            <a:r>
              <a:rPr lang="fa-IR" sz="24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cs typeface="Traffic" pitchFamily="2" charset="-78"/>
              </a:rPr>
              <a:t>:</a:t>
            </a:r>
            <a:endParaRPr lang="fa-IR" sz="2400" b="1" dirty="0">
              <a:ln>
                <a:solidFill>
                  <a:srgbClr val="FFFF00"/>
                </a:solidFill>
              </a:ln>
              <a:solidFill>
                <a:srgbClr val="FFFF00"/>
              </a:solidFill>
              <a:cs typeface="Traffic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2786058"/>
            <a:ext cx="7929586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lnSpc>
                <a:spcPct val="120000"/>
              </a:lnSpc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قانون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Modus Ponens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تعميم يافته به دو صورت استفاده مي‌شود. مي‌توانيم با جملات موجود در پايگاه دانش شروع کنيم و نتايج جديدي را که مي‌توانند استنباط‌هاي بيشتري را بسازند، توليد کنيم. اين روش زنجيره‌سازي به جلو ناميده مي‌شود.</a:t>
            </a:r>
            <a:endParaRPr lang="fa-I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14282" y="2270969"/>
            <a:ext cx="8115300" cy="208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1">
              <a:lnSpc>
                <a:spcPct val="135000"/>
              </a:lnSpc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مي‌توانيم 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با چيزي که قصد اثباتش را داريم آغاز کنيم و جملات شرطي را پيدا کنيم که به ما اجازه بدهند نتيجه را از آنها استنتاج کنيم، و سپس سعي در ايجاد پيش‌فرضيات آنها داشته باشيم.</a:t>
            </a:r>
            <a:endParaRPr lang="fa-I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  <a:p>
            <a:pPr algn="just" rtl="1">
              <a:lnSpc>
                <a:spcPct val="135000"/>
              </a:lnSpc>
            </a:pPr>
            <a:r>
              <a:rPr lang="ar-SA" sz="2400" dirty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اين روش زماني استفاده مي‌شود که هدفي براي اثبات وجود داشته باشد.</a:t>
            </a:r>
            <a:endParaRPr lang="en-US" sz="2400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1736" y="1556589"/>
            <a:ext cx="6090129" cy="5586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35000"/>
              </a:lnSpc>
            </a:pPr>
            <a:r>
              <a:rPr lang="fa-IR" sz="24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cs typeface="Traffic" pitchFamily="2" charset="-78"/>
              </a:rPr>
              <a:t>2- </a:t>
            </a:r>
            <a:r>
              <a:rPr lang="ar-SA" sz="24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cs typeface="Traffic" pitchFamily="2" charset="-78"/>
              </a:rPr>
              <a:t>زنجيره‌سازي به عقب</a:t>
            </a:r>
            <a:r>
              <a:rPr lang="fa-IR" sz="24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cs typeface="Traffic" pitchFamily="2" charset="-78"/>
              </a:rPr>
              <a:t> </a:t>
            </a:r>
            <a:r>
              <a:rPr lang="en-US" sz="24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cs typeface="Traffic" pitchFamily="2" charset="-78"/>
              </a:rPr>
              <a:t>(Backward Chaining)</a:t>
            </a:r>
            <a:r>
              <a:rPr lang="ar-SA" sz="2400" b="1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cs typeface="Traffic" pitchFamily="2" charset="-78"/>
              </a:rPr>
              <a:t>:</a:t>
            </a:r>
            <a:endParaRPr lang="fa-IR" sz="2400" b="1" dirty="0">
              <a:ln>
                <a:solidFill>
                  <a:srgbClr val="FFFF00"/>
                </a:solidFill>
              </a:ln>
              <a:solidFill>
                <a:srgbClr val="FFFF00"/>
              </a:solidFill>
              <a:cs typeface="Traffic" pitchFamily="2" charset="-78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14282" y="4572008"/>
            <a:ext cx="858679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1">
              <a:lnSpc>
                <a:spcPct val="135000"/>
              </a:lnSpc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S(A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)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 درست 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است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،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 </a:t>
            </a:r>
            <a:r>
              <a:rPr lang="ar-SA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اگر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Q(A)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‌</a:t>
            </a:r>
            <a:r>
              <a:rPr lang="ar-SA" sz="2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يا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R(A)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 درست باشد، و يکي از آنها بايد درست باشد </a:t>
            </a:r>
            <a:r>
              <a:rPr lang="fa-IR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زيرا</a:t>
            </a:r>
            <a:r>
              <a:rPr lang="fa-I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:</a:t>
            </a:r>
          </a:p>
          <a:p>
            <a:pPr algn="just" rtl="1">
              <a:lnSpc>
                <a:spcPct val="135000"/>
              </a:lnSpc>
            </a:pPr>
            <a:endParaRPr lang="fa-IR" sz="1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Zar" pitchFamily="2" charset="-78"/>
            </a:endParaRPr>
          </a:p>
          <a:p>
            <a:pPr algn="just" rtl="1">
              <a:lnSpc>
                <a:spcPct val="135000"/>
              </a:lnSpc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					    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يا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 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 </a:t>
            </a:r>
            <a:r>
              <a:rPr lang="en-US" sz="2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P(A)</a:t>
            </a:r>
            <a:r>
              <a:rPr lang="ar-SA" sz="2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 </a:t>
            </a:r>
            <a:r>
              <a:rPr 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 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يا</a:t>
            </a:r>
            <a:r>
              <a:rPr lang="ar-SA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 </a:t>
            </a:r>
            <a:r>
              <a:rPr 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P(A) </a:t>
            </a:r>
            <a:r>
              <a:rPr lang="ar-SA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 </a:t>
            </a:r>
            <a:r>
              <a:rPr 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 ¬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 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درست است.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Za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15140" y="1214760"/>
            <a:ext cx="1949572" cy="71404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just" rtl="1">
              <a:lnSpc>
                <a:spcPct val="135000"/>
              </a:lnSpc>
            </a:pPr>
            <a:r>
              <a:rPr lang="ar-SA" sz="3200" b="1" dirty="0" smtClean="0">
                <a:ln w="11430">
                  <a:solidFill>
                    <a:srgbClr val="00B0F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tr" pitchFamily="2" charset="-78"/>
              </a:rPr>
              <a:t>کامل بودن </a:t>
            </a:r>
            <a:r>
              <a:rPr lang="fa-IR" sz="3200" b="1" dirty="0" smtClean="0">
                <a:ln w="11430">
                  <a:solidFill>
                    <a:srgbClr val="00B0F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tr" pitchFamily="2" charset="-78"/>
              </a:rPr>
              <a:t>:</a:t>
            </a:r>
            <a:endParaRPr lang="fa-IR" sz="3200" b="1" dirty="0">
              <a:ln w="11430">
                <a:solidFill>
                  <a:srgbClr val="00B0F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86182" y="1214422"/>
            <a:ext cx="27751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Completeness</a:t>
            </a:r>
            <a:endParaRPr lang="en-US" sz="360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86116" y="1857364"/>
            <a:ext cx="5009705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35000"/>
              </a:lnSpc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تصور کنيد که ما پايگاه دانش زير را در اختيار داريم:</a:t>
            </a:r>
            <a:endParaRPr lang="fa-I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2500306"/>
            <a:ext cx="335758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x    P(x)  Q(x)</a:t>
            </a:r>
          </a:p>
          <a:p>
            <a:r>
              <a:rPr lang="en-US" sz="26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x    P(x)  R(x)</a:t>
            </a:r>
          </a:p>
          <a:p>
            <a:r>
              <a:rPr lang="en-US" sz="26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x    Q(x)   S(x)</a:t>
            </a:r>
          </a:p>
          <a:p>
            <a:r>
              <a:rPr lang="en-US" sz="26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x     R(x)  S(x)</a:t>
            </a:r>
            <a:endParaRPr lang="en-US" sz="2600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14282" y="2428868"/>
            <a:ext cx="3071834" cy="192882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1853975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KB</a:t>
            </a:r>
            <a:endParaRPr lang="en-US" sz="36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00430" y="3071810"/>
            <a:ext cx="4958409" cy="5586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35000"/>
              </a:lnSpc>
            </a:pPr>
            <a:r>
              <a:rPr lang="ar-SA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سپس ما مي‌خواهيم که </a:t>
            </a:r>
            <a:r>
              <a:rPr lang="en-US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S(A)</a:t>
            </a:r>
            <a:r>
              <a:rPr lang="ar-SA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 را نتيجه بگيريم،</a:t>
            </a:r>
            <a:endParaRPr lang="fa-IR" sz="2400" dirty="0" smtClean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Traffic" pitchFamily="2" charset="-78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 build="p"/>
      <p:bldP spid="9" grpId="0" animBg="1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00034" y="2571744"/>
            <a:ext cx="8143875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35000"/>
              </a:lnSpc>
              <a:spcBef>
                <a:spcPct val="50000"/>
              </a:spcBef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مشکل 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اين است که 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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x P(x)  R(x)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 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نمي‌تواند 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به صورت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Horn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دربيايد، و از اين رو توسط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Modus Ponens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نمي‌تواند استفاده شود.</a:t>
            </a:r>
            <a:endParaRPr lang="fa-I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  <a:p>
            <a:pPr algn="just" rtl="1">
              <a:lnSpc>
                <a:spcPct val="135000"/>
              </a:lnSpc>
              <a:spcBef>
                <a:spcPct val="50000"/>
              </a:spcBef>
            </a:pP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اين بدان معني است که رويه اثباتي که از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Modus Ponens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استفاده مي‌کند </a:t>
            </a:r>
            <a:r>
              <a:rPr lang="ar-SA" sz="2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ناکا</a:t>
            </a:r>
            <a:r>
              <a:rPr lang="fa-IR" sz="2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م</a:t>
            </a:r>
            <a:r>
              <a:rPr lang="ar-SA" sz="2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ل </a:t>
            </a:r>
            <a:r>
              <a:rPr lang="en-US" sz="2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(incomplete)</a:t>
            </a:r>
            <a:r>
              <a:rPr lang="ar-SA" sz="2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است: </a:t>
            </a:r>
            <a:endParaRPr lang="fa-I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20" y="1428736"/>
            <a:ext cx="8358214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35000"/>
              </a:lnSpc>
              <a:spcBef>
                <a:spcPct val="50000"/>
              </a:spcBef>
              <a:buFont typeface="Wingdings" pitchFamily="2" charset="2"/>
              <a:buChar char="þ"/>
            </a:pPr>
            <a:r>
              <a:rPr lang="fa-IR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ar-SA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متأسفانه، زنجيره‌سازي با </a:t>
            </a:r>
            <a:r>
              <a:rPr 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Modus Ponens</a:t>
            </a:r>
            <a:r>
              <a:rPr lang="ar-SA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نمي‌</a:t>
            </a:r>
            <a:r>
              <a:rPr lang="fa-IR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ت</a:t>
            </a:r>
            <a:r>
              <a:rPr lang="ar-SA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واند </a:t>
            </a:r>
            <a:r>
              <a:rPr 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S(A)</a:t>
            </a:r>
            <a:r>
              <a:rPr lang="ar-SA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را نتيجه بگيرد.</a:t>
            </a:r>
            <a:endParaRPr lang="fa-IR" sz="28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4714884"/>
            <a:ext cx="792958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35000"/>
              </a:lnSpc>
              <a:spcBef>
                <a:spcPct val="50000"/>
              </a:spcBef>
            </a:pPr>
            <a:r>
              <a:rPr lang="ar-SA" sz="24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جملاتي که </a:t>
            </a:r>
            <a:r>
              <a:rPr lang="fa-IR" sz="24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در</a:t>
            </a:r>
            <a:r>
              <a:rPr lang="ar-SA" sz="24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پايگاه دانش مستلزم شده‌اند </a:t>
            </a:r>
            <a:r>
              <a:rPr lang="fa-IR" sz="24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که</a:t>
            </a:r>
            <a:r>
              <a:rPr lang="ar-SA" sz="24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رويه نمي‌تواند آنها را استنتاج کند.</a:t>
            </a:r>
            <a:endParaRPr lang="en-US" sz="2400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728" y="1053058"/>
            <a:ext cx="7429552" cy="94718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lnSpc>
                <a:spcPct val="135000"/>
              </a:lnSpc>
            </a:pPr>
            <a:r>
              <a:rPr lang="fa-IR" sz="4000" b="1" dirty="0" smtClean="0">
                <a:ln w="11430">
                  <a:solidFill>
                    <a:srgbClr val="00B0F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0000" endA="300" endPos="50000" dist="29997" dir="5400000" sy="-100000" algn="bl" rotWithShape="0"/>
                </a:effectLst>
                <a:cs typeface="Titr" pitchFamily="2" charset="-78"/>
              </a:rPr>
              <a:t>قوانين استنتاج منطق مرتبه </a:t>
            </a:r>
            <a:r>
              <a:rPr lang="fa-IR" sz="4400" b="1" dirty="0" smtClean="0">
                <a:ln w="11430">
                  <a:solidFill>
                    <a:srgbClr val="00B0F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0000" endA="300" endPos="50000" dist="29997" dir="5400000" sy="-100000" algn="bl" rotWithShape="0"/>
                </a:effectLst>
                <a:cs typeface="Titr" pitchFamily="2" charset="-78"/>
              </a:rPr>
              <a:t>اول</a:t>
            </a:r>
            <a:endParaRPr lang="fa-IR" sz="4400" b="1" dirty="0">
              <a:ln w="11430">
                <a:solidFill>
                  <a:srgbClr val="00B0F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0000" endA="300" endPos="50000" dist="29997" dir="5400000" sy="-100000" algn="bl" rotWithShape="0"/>
              </a:effectLst>
              <a:cs typeface="Titr" pitchFamily="2" charset="-7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14283" y="1928802"/>
            <a:ext cx="2571768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35000"/>
              </a:lnSpc>
              <a:buClr>
                <a:srgbClr val="7F5429"/>
              </a:buClr>
            </a:pPr>
            <a:r>
              <a:rPr 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1.  Modus Ponens</a:t>
            </a:r>
          </a:p>
        </p:txBody>
      </p:sp>
      <p:cxnSp>
        <p:nvCxnSpPr>
          <p:cNvPr id="12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13" name="Rectangle 12"/>
          <p:cNvSpPr/>
          <p:nvPr/>
        </p:nvSpPr>
        <p:spPr>
          <a:xfrm>
            <a:off x="4643438" y="1928802"/>
            <a:ext cx="3143272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5000"/>
              </a:lnSpc>
              <a:buClr>
                <a:srgbClr val="7F5429"/>
              </a:buClr>
            </a:pPr>
            <a:r>
              <a:rPr 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2.  And – Elimination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5720" y="3571876"/>
            <a:ext cx="3143272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5000"/>
              </a:lnSpc>
              <a:buClr>
                <a:srgbClr val="7F5429"/>
              </a:buClr>
            </a:pPr>
            <a:r>
              <a:rPr 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3.  And – Introduction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43438" y="3571876"/>
            <a:ext cx="3143272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5000"/>
              </a:lnSpc>
              <a:buClr>
                <a:srgbClr val="7F5429"/>
              </a:buClr>
            </a:pPr>
            <a:r>
              <a:rPr 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4.  Or – Introduction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7158" y="5429264"/>
            <a:ext cx="1901483" cy="5384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35000"/>
              </a:lnSpc>
              <a:buClr>
                <a:srgbClr val="7F5429"/>
              </a:buClr>
            </a:pPr>
            <a:r>
              <a:rPr 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5.  Resolution</a:t>
            </a:r>
            <a:endParaRPr lang="en-US" sz="2400" dirty="0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357158" y="2428868"/>
            <a:ext cx="242889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rtl="0">
              <a:spcBef>
                <a:spcPct val="0"/>
              </a:spcBef>
            </a:pPr>
            <a:r>
              <a:rPr lang="en-US" sz="26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</a:rPr>
              <a:t> P </a:t>
            </a:r>
            <a:r>
              <a:rPr lang="en-US" sz="26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sym typeface="Symbol"/>
              </a:rPr>
              <a:t></a:t>
            </a:r>
            <a:r>
              <a:rPr lang="en-US" sz="26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</a:rPr>
              <a:t> Q ,  P </a:t>
            </a:r>
            <a:endParaRPr lang="en-US" sz="26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0066"/>
              </a:solidFill>
              <a:latin typeface="Arial" charset="0"/>
            </a:endParaRPr>
          </a:p>
          <a:p>
            <a:pPr algn="l" rtl="0">
              <a:lnSpc>
                <a:spcPct val="55000"/>
              </a:lnSpc>
              <a:spcBef>
                <a:spcPct val="0"/>
              </a:spcBef>
            </a:pPr>
            <a:r>
              <a:rPr lang="en-US" sz="26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</a:rPr>
              <a:t>____________</a:t>
            </a:r>
            <a:endParaRPr lang="en-US" sz="26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0066"/>
              </a:solidFill>
              <a:latin typeface="Arial" charset="0"/>
            </a:endParaRPr>
          </a:p>
          <a:p>
            <a:pPr algn="l" rtl="0">
              <a:spcBef>
                <a:spcPct val="0"/>
              </a:spcBef>
            </a:pPr>
            <a:r>
              <a:rPr lang="en-US" sz="26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</a:t>
            </a:r>
            <a:r>
              <a:rPr lang="en-US" sz="26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6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</a:rPr>
              <a:t>Q 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143504" y="2357430"/>
            <a:ext cx="350046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2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</a:t>
            </a:r>
            <a:r>
              <a:rPr lang="en-US" sz="3200" b="1" baseline="-25000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1</a:t>
            </a:r>
            <a:r>
              <a:rPr lang="en-US" sz="32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 </a:t>
            </a:r>
            <a:r>
              <a:rPr lang="en-US" sz="3200" b="1" baseline="-25000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2</a:t>
            </a:r>
            <a:r>
              <a:rPr lang="en-US" sz="32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  … </a:t>
            </a:r>
            <a:r>
              <a:rPr lang="en-US" sz="3200" b="1" baseline="-25000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n</a:t>
            </a:r>
            <a:endParaRPr lang="en-US" sz="2800" b="1" baseline="-25000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0066"/>
              </a:solidFill>
              <a:latin typeface="Arial" charset="0"/>
            </a:endParaRPr>
          </a:p>
          <a:p>
            <a:pPr algn="l" rtl="0">
              <a:lnSpc>
                <a:spcPct val="55000"/>
              </a:lnSpc>
              <a:spcBef>
                <a:spcPct val="0"/>
              </a:spcBef>
            </a:pP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</a:rPr>
              <a:t>______________</a:t>
            </a:r>
            <a:endParaRPr lang="en-US" sz="28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0066"/>
              </a:solidFill>
              <a:latin typeface="Arial" charset="0"/>
            </a:endParaRPr>
          </a:p>
          <a:p>
            <a:pPr algn="l" rtl="0">
              <a:spcBef>
                <a:spcPct val="0"/>
              </a:spcBef>
            </a:pP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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</a:t>
            </a:r>
            <a:r>
              <a:rPr lang="en-US" sz="2800" b="1" baseline="-25000" dirty="0" err="1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i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</a:rPr>
              <a:t> </a:t>
            </a:r>
            <a:endParaRPr lang="en-US" sz="28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28596" y="4143380"/>
            <a:ext cx="350046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55000"/>
              </a:lnSpc>
            </a:pPr>
            <a:r>
              <a:rPr lang="en-US" sz="32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</a:t>
            </a:r>
            <a:r>
              <a:rPr lang="en-US" sz="3200" b="1" baseline="-25000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1</a:t>
            </a:r>
            <a:r>
              <a:rPr lang="en-US" sz="32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 ,</a:t>
            </a:r>
            <a:r>
              <a:rPr lang="en-US" sz="3200" b="1" baseline="-25000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2</a:t>
            </a:r>
            <a:r>
              <a:rPr lang="en-US" sz="32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 , … ,</a:t>
            </a:r>
            <a:r>
              <a:rPr lang="en-US" sz="3200" b="1" baseline="-25000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n</a:t>
            </a:r>
            <a:endParaRPr lang="en-US" sz="3200" b="1" dirty="0" smtClean="0">
              <a:ln w="10541" cmpd="sng">
                <a:solidFill>
                  <a:srgbClr val="FFFF00"/>
                </a:solidFill>
                <a:prstDash val="solid"/>
              </a:ln>
              <a:solidFill>
                <a:srgbClr val="FF0066"/>
              </a:solidFill>
              <a:latin typeface="Arial" charset="0"/>
            </a:endParaRPr>
          </a:p>
          <a:p>
            <a:pPr algn="l" rtl="0">
              <a:lnSpc>
                <a:spcPct val="55000"/>
              </a:lnSpc>
              <a:spcBef>
                <a:spcPct val="0"/>
              </a:spcBef>
            </a:pPr>
            <a:r>
              <a:rPr lang="en-US" sz="32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</a:rPr>
              <a:t>____________</a:t>
            </a:r>
            <a:endParaRPr lang="en-US" sz="32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0066"/>
              </a:solidFill>
              <a:latin typeface="Arial" charset="0"/>
            </a:endParaRPr>
          </a:p>
          <a:p>
            <a:r>
              <a:rPr lang="en-US" sz="32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</a:t>
            </a:r>
            <a:r>
              <a:rPr lang="en-US" sz="32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2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</a:t>
            </a:r>
            <a:r>
              <a:rPr lang="en-US" sz="3200" b="1" baseline="-25000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1</a:t>
            </a:r>
            <a:r>
              <a:rPr lang="en-US" sz="32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 </a:t>
            </a:r>
            <a:r>
              <a:rPr lang="en-US" sz="3200" b="1" baseline="-25000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2</a:t>
            </a:r>
            <a:r>
              <a:rPr lang="en-US" sz="32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  … </a:t>
            </a:r>
            <a:r>
              <a:rPr lang="en-US" sz="3200" b="1" baseline="-25000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n</a:t>
            </a:r>
            <a:endParaRPr lang="en-US" sz="3200" b="1" baseline="-25000" dirty="0" smtClean="0">
              <a:ln w="10541" cmpd="sng">
                <a:solidFill>
                  <a:srgbClr val="FFFF00"/>
                </a:solidFill>
                <a:prstDash val="solid"/>
              </a:ln>
              <a:solidFill>
                <a:srgbClr val="FF0066"/>
              </a:solidFill>
              <a:latin typeface="Arial" charset="0"/>
            </a:endParaRPr>
          </a:p>
          <a:p>
            <a:pPr algn="l" rtl="0">
              <a:spcBef>
                <a:spcPct val="0"/>
              </a:spcBef>
            </a:pPr>
            <a:endParaRPr lang="en-US" sz="32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2428860" y="5638816"/>
            <a:ext cx="2505100" cy="107633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algn="l" rtl="0" fontAlgn="auto"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Symbol"/>
              </a:rPr>
              <a:t>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, 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Symbol"/>
              </a:rPr>
              <a:t> 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Symbol"/>
              </a:rPr>
              <a:t></a:t>
            </a:r>
            <a:endParaRPr kumimoji="0" lang="en-US" sz="2800" b="1" i="0" u="none" strike="noStrike" kern="1200" normalizeH="0" baseline="0" noProof="0" dirty="0" smtClean="0">
              <a:ln w="10541" cmpd="sng">
                <a:solidFill>
                  <a:srgbClr val="FFFF00"/>
                </a:solidFill>
                <a:prstDash val="solid"/>
              </a:ln>
              <a:solidFill>
                <a:srgbClr val="FF0066"/>
              </a:solidFill>
              <a:uLnTx/>
              <a:uFillTx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55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800" b="1" i="0" u="none" strike="noStrike" kern="1200" normalizeH="0" baseline="0" noProof="0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__________</a:t>
            </a:r>
          </a:p>
          <a:p>
            <a:pPr algn="l" rtl="0" fontAlgn="auto"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kumimoji="0" lang="en-US" sz="2800" b="1" i="0" u="none" strike="noStrike" kern="1200" normalizeH="0" baseline="0" noProof="0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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Symbol"/>
              </a:rPr>
              <a:t></a:t>
            </a:r>
            <a:endParaRPr kumimoji="0" lang="en-US" sz="2800" b="1" i="0" u="none" strike="noStrike" kern="1200" normalizeH="0" baseline="0" noProof="0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0066"/>
              </a:solidFill>
              <a:uLnTx/>
              <a:uFillTx/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5786478" y="5643578"/>
            <a:ext cx="2928926" cy="107157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l" rtl="0" fontAlgn="auto"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Symbol"/>
              </a:rPr>
              <a:t> 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, 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Symbol"/>
              </a:rPr>
              <a:t> </a:t>
            </a:r>
            <a:endParaRPr kumimoji="0" lang="en-US" sz="2800" b="1" i="0" u="none" strike="noStrike" kern="1200" normalizeH="0" baseline="0" noProof="0" dirty="0" smtClean="0">
              <a:ln w="10541" cmpd="sng">
                <a:solidFill>
                  <a:srgbClr val="FFFF00"/>
                </a:solidFill>
                <a:prstDash val="solid"/>
              </a:ln>
              <a:solidFill>
                <a:srgbClr val="FF0066"/>
              </a:solidFill>
              <a:uLnTx/>
              <a:uFillTx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55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800" b="1" i="0" u="none" strike="noStrike" kern="1200" normalizeH="0" baseline="0" noProof="0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____________</a:t>
            </a:r>
          </a:p>
          <a:p>
            <a:pPr algn="l" rtl="0" fontAlgn="auto"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kumimoji="0" lang="en-US" sz="2800" b="1" i="0" u="none" strike="noStrike" kern="1200" normalizeH="0" baseline="0" noProof="0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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Symbol"/>
              </a:rPr>
              <a:t>  </a:t>
            </a:r>
            <a:endParaRPr lang="fa-IR" sz="2800" b="1" dirty="0" smtClean="0">
              <a:ln w="10541" cmpd="sng">
                <a:solidFill>
                  <a:srgbClr val="FFFF00"/>
                </a:solidFill>
                <a:prstDash val="solid"/>
              </a:ln>
              <a:solidFill>
                <a:srgbClr val="FF0066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algn="l" rtl="0" fontAlgn="auto">
              <a:spcAft>
                <a:spcPts val="0"/>
              </a:spcAft>
              <a:buClr>
                <a:schemeClr val="accent1"/>
              </a:buClr>
              <a:buSzPct val="80000"/>
            </a:pPr>
            <a:endParaRPr kumimoji="0" lang="en-US" sz="2800" b="1" i="0" u="none" strike="noStrike" kern="1200" normalizeH="0" baseline="0" noProof="0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0066"/>
              </a:solidFill>
              <a:uLnTx/>
              <a:uFillTx/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86314" y="5857892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dirty="0" smtClean="0">
                <a:ln w="18415" cmpd="sng">
                  <a:solidFill>
                    <a:srgbClr val="00CC00"/>
                  </a:solidFill>
                  <a:prstDash val="solid"/>
                </a:ln>
                <a:solidFill>
                  <a:srgbClr val="00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</a:t>
            </a:r>
            <a:endParaRPr lang="en-US" sz="2400" dirty="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5214942" y="4143380"/>
            <a:ext cx="350046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55000"/>
              </a:lnSpc>
            </a:pPr>
            <a:r>
              <a:rPr lang="en-US" sz="32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	</a:t>
            </a:r>
            <a:r>
              <a:rPr lang="en-US" sz="3200" b="1" baseline="-25000" dirty="0" err="1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i</a:t>
            </a:r>
            <a:endParaRPr lang="en-US" sz="3200" b="1" dirty="0" smtClean="0">
              <a:ln w="10541" cmpd="sng">
                <a:solidFill>
                  <a:srgbClr val="FFFF00"/>
                </a:solidFill>
                <a:prstDash val="solid"/>
              </a:ln>
              <a:solidFill>
                <a:srgbClr val="FF0066"/>
              </a:solidFill>
              <a:latin typeface="Arial" charset="0"/>
            </a:endParaRPr>
          </a:p>
          <a:p>
            <a:pPr algn="l" rtl="0">
              <a:lnSpc>
                <a:spcPct val="55000"/>
              </a:lnSpc>
              <a:spcBef>
                <a:spcPct val="0"/>
              </a:spcBef>
            </a:pPr>
            <a:r>
              <a:rPr lang="en-US" sz="32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</a:rPr>
              <a:t>____________</a:t>
            </a:r>
            <a:endParaRPr lang="en-US" sz="32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0066"/>
              </a:solidFill>
              <a:latin typeface="Arial" charset="0"/>
            </a:endParaRPr>
          </a:p>
          <a:p>
            <a:r>
              <a:rPr lang="en-US" sz="32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</a:t>
            </a:r>
            <a:r>
              <a:rPr lang="en-US" sz="32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32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</a:t>
            </a:r>
            <a:r>
              <a:rPr lang="en-US" sz="3200" b="1" baseline="-25000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1</a:t>
            </a:r>
            <a:r>
              <a:rPr lang="en-US" sz="32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 </a:t>
            </a:r>
            <a:r>
              <a:rPr lang="en-US" sz="3200" b="1" baseline="-25000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2</a:t>
            </a:r>
            <a:r>
              <a:rPr lang="en-US" sz="32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  … </a:t>
            </a:r>
            <a:r>
              <a:rPr lang="en-US" sz="3200" b="1" baseline="-25000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66"/>
                </a:solidFill>
                <a:latin typeface="Arial" charset="0"/>
                <a:sym typeface="Symbol"/>
              </a:rPr>
              <a:t>n</a:t>
            </a:r>
            <a:endParaRPr lang="en-US" sz="3200" b="1" baseline="-25000" dirty="0" smtClean="0">
              <a:ln w="10541" cmpd="sng">
                <a:solidFill>
                  <a:srgbClr val="FFFF00"/>
                </a:solidFill>
                <a:prstDash val="solid"/>
              </a:ln>
              <a:solidFill>
                <a:srgbClr val="FF0066"/>
              </a:solidFill>
              <a:latin typeface="Arial" charset="0"/>
            </a:endParaRPr>
          </a:p>
          <a:p>
            <a:pPr algn="l" rtl="0">
              <a:spcBef>
                <a:spcPct val="0"/>
              </a:spcBef>
            </a:pPr>
            <a:endParaRPr lang="en-US" sz="32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3" grpId="0"/>
      <p:bldP spid="15" grpId="0"/>
      <p:bldP spid="16" grpId="0"/>
      <p:bldP spid="17" grpId="0"/>
      <p:bldP spid="18" grpId="0" build="p"/>
      <p:bldP spid="19" grpId="0" build="p"/>
      <p:bldP spid="14" grpId="0" build="p"/>
      <p:bldP spid="20" grpId="0" build="p"/>
      <p:bldP spid="21" grpId="0" build="p"/>
      <p:bldP spid="22" grpId="0"/>
      <p:bldP spid="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4" name="Rectangle 3"/>
          <p:cNvSpPr/>
          <p:nvPr/>
        </p:nvSpPr>
        <p:spPr>
          <a:xfrm>
            <a:off x="3357554" y="1214422"/>
            <a:ext cx="5423280" cy="71404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>
              <a:lnSpc>
                <a:spcPct val="135000"/>
              </a:lnSpc>
            </a:pPr>
            <a:r>
              <a:rPr lang="en-US" sz="3200" b="1" dirty="0" smtClean="0">
                <a:ln w="11430">
                  <a:solidFill>
                    <a:srgbClr val="00B0F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tr" pitchFamily="2" charset="-78"/>
              </a:rPr>
              <a:t>Resolution</a:t>
            </a:r>
            <a:r>
              <a:rPr lang="ar-SA" sz="3200" b="1" dirty="0" smtClean="0">
                <a:ln w="11430">
                  <a:solidFill>
                    <a:srgbClr val="00B0F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tr" pitchFamily="2" charset="-78"/>
              </a:rPr>
              <a:t>: يک رويه استنتاج کامل</a:t>
            </a:r>
            <a:endParaRPr lang="fa-IR" sz="3200" b="1" dirty="0">
              <a:ln w="11430">
                <a:solidFill>
                  <a:srgbClr val="00B0F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1857364"/>
            <a:ext cx="8143900" cy="55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35000"/>
              </a:lnSpc>
            </a:pP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صورت ساده قانون استنتاج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Resolution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براي منطق گزاره اي به فرم زير است: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57242" y="4786322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/>
            <a:r>
              <a:rPr lang="ar-SA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از </a:t>
            </a:r>
            <a:r>
              <a:rPr lang="ar-SA" sz="2400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دو ترکيب شرطي </a:t>
            </a:r>
            <a:r>
              <a:rPr lang="ar-SA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مي‌توانيم</a:t>
            </a:r>
            <a:r>
              <a:rPr lang="fa-IR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ar-SA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ترکيب </a:t>
            </a:r>
            <a:r>
              <a:rPr lang="ar-SA" sz="2400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سومي را مشتق کنيم که پيش‌فرض اولي را به نتيجه دومي متصل مي‌کند</a:t>
            </a:r>
            <a:r>
              <a:rPr lang="ar-SA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.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42910" y="2357430"/>
            <a:ext cx="2719414" cy="107633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algn="l" rtl="0" fontAlgn="auto"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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, 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 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</a:t>
            </a:r>
            <a:endParaRPr kumimoji="0" lang="en-US" sz="2800" b="1" i="0" u="none" strike="noStrike" kern="1200" normalizeH="0" baseline="0" noProof="0" dirty="0" smtClean="0">
              <a:ln w="10541" cmpd="sng">
                <a:solidFill>
                  <a:srgbClr val="FFFF00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uLnTx/>
              <a:uFillTx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55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800" b="1" i="0" u="none" strike="noStrike" kern="1200" normalizeH="0" baseline="0" noProof="0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____________</a:t>
            </a:r>
          </a:p>
          <a:p>
            <a:pPr algn="l" rtl="0" fontAlgn="auto"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kumimoji="0" lang="en-US" sz="2800" b="1" i="0" u="none" strike="noStrike" kern="1200" normalizeH="0" baseline="0" noProof="0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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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</a:t>
            </a:r>
            <a:endParaRPr kumimoji="0" lang="en-US" sz="2800" b="1" i="0" u="none" strike="noStrike" kern="1200" normalizeH="0" baseline="0" noProof="0" dirty="0">
              <a:ln w="10541" cmpd="sng">
                <a:solidFill>
                  <a:srgbClr val="FFFF00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uLnTx/>
              <a:uFillTx/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64269" y="2362192"/>
            <a:ext cx="3179499" cy="107157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l" rtl="0" fontAlgn="auto"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 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, 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 </a:t>
            </a:r>
            <a:endParaRPr kumimoji="0" lang="en-US" sz="2800" b="1" i="0" u="none" strike="noStrike" kern="1200" normalizeH="0" baseline="0" noProof="0" dirty="0" smtClean="0">
              <a:ln w="10541" cmpd="sng">
                <a:solidFill>
                  <a:srgbClr val="FFFF00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uLnTx/>
              <a:uFillTx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55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800" b="1" i="0" u="none" strike="noStrike" kern="1200" normalizeH="0" baseline="0" noProof="0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______________</a:t>
            </a:r>
          </a:p>
          <a:p>
            <a:pPr algn="l" rtl="0" fontAlgn="auto"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kumimoji="0" lang="en-US" sz="2800" b="1" i="0" u="none" strike="noStrike" kern="1200" normalizeH="0" baseline="0" noProof="0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</a:t>
            </a:r>
            <a:r>
              <a:rPr lang="en-US" sz="2800" b="1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800" b="1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 </a:t>
            </a:r>
            <a:r>
              <a:rPr lang="en-US" sz="2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 </a:t>
            </a:r>
            <a:endParaRPr lang="fa-IR" sz="2800" b="1" dirty="0" smtClean="0">
              <a:ln w="10541" cmpd="sng">
                <a:solidFill>
                  <a:srgbClr val="FFFF00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algn="l" rtl="0" fontAlgn="auto">
              <a:spcAft>
                <a:spcPts val="0"/>
              </a:spcAft>
              <a:buClr>
                <a:schemeClr val="accent1"/>
              </a:buClr>
              <a:buSzPct val="80000"/>
            </a:pPr>
            <a:endParaRPr kumimoji="0" lang="en-US" sz="2800" b="1" i="0" u="none" strike="noStrike" kern="1200" normalizeH="0" baseline="0" noProof="0" dirty="0">
              <a:ln w="10541" cmpd="sng">
                <a:solidFill>
                  <a:srgbClr val="FFFF00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uLnTx/>
              <a:uFillTx/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02076" y="2790820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dirty="0" smtClean="0">
                <a:ln w="18415" cmpd="sng">
                  <a:solidFill>
                    <a:srgbClr val="00CC00"/>
                  </a:solidFill>
                  <a:prstDash val="solid"/>
                </a:ln>
                <a:solidFill>
                  <a:srgbClr val="00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3571876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قانون به دو روش درک مي‌شود.</a:t>
            </a:r>
          </a:p>
          <a:p>
            <a:pPr algn="r" rtl="1"/>
            <a:r>
              <a:rPr lang="fa-IR" sz="24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اگر </a:t>
            </a:r>
            <a:r>
              <a:rPr lang="fa-IR" sz="24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 نادرست باشد،  در اولين ترکيب فصلي  بايد درست باشد در غير اينصورت اگر  درست باشد، دومين ترکيب فصلي  بايد درست باشد. از اين رو  يا  بايد درست باشد.</a:t>
            </a:r>
            <a:endParaRPr lang="en-US" sz="2400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406" y="5657671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en-US" sz="24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Modus Ponens</a:t>
            </a:r>
            <a:r>
              <a:rPr lang="fa-IR" sz="24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اجازه استخراج ترکيب شرطي جديد را نمي‌دهد و فقط نتايج اتمي را استخراج مي کند از اينرو قانون </a:t>
            </a:r>
            <a:r>
              <a:rPr lang="en-US" sz="24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Resolution</a:t>
            </a:r>
            <a:r>
              <a:rPr lang="fa-IR" sz="24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قدرتمندتر از </a:t>
            </a:r>
            <a:r>
              <a:rPr lang="en-US" sz="24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Modus Ponens</a:t>
            </a:r>
            <a:r>
              <a:rPr lang="fa-IR" sz="24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است</a:t>
            </a:r>
            <a:endParaRPr lang="en-US" sz="240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/>
      <p:bldP spid="7" grpId="0" build="p"/>
      <p:bldP spid="8" grpId="0" build="p"/>
      <p:bldP spid="9" grpId="0"/>
      <p:bldP spid="11" grpId="0" build="p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14282" y="1857364"/>
            <a:ext cx="8393115" cy="358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1">
              <a:lnSpc>
                <a:spcPct val="135000"/>
              </a:lnSpc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در 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فرم ساده قانون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resolution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، پيش‌فرضيات داراي دقيقاً دو ترکيب فصلي هستند. ما مي‌توانيم اين قانون را براي دو ترکيب فصلي به هر طولي وسعت بخشيم، 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  <a:p>
            <a:pPr algn="just" rtl="1">
              <a:lnSpc>
                <a:spcPct val="135000"/>
              </a:lnSpc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که 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اگر يکي از قسمت‌هاي ترکيب فصلي در يک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clause(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P</a:t>
            </a:r>
            <a:r>
              <a:rPr lang="en-US" sz="2400" baseline="-25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j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) </a:t>
            </a:r>
            <a:r>
              <a:rPr lang="fa-I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با نقيض قسمت ديگر ترکيب فصلي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(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q</a:t>
            </a:r>
            <a:r>
              <a:rPr lang="en-US" sz="2400" baseline="-25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)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يکسان باشند، سپس ترکيب فصلي از تمام قسمت‌ها استنتاج مي‌شود</a:t>
            </a:r>
            <a:r>
              <a:rPr lang="fa-I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fa-IR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بغير</a:t>
            </a:r>
            <a:r>
              <a:rPr lang="fa-I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از آن دو:</a:t>
            </a:r>
          </a:p>
          <a:p>
            <a:pPr lvl="2" algn="just" rtl="1">
              <a:lnSpc>
                <a:spcPct val="135000"/>
              </a:lnSpc>
              <a:buClr>
                <a:srgbClr val="7F5429"/>
              </a:buClr>
              <a:buFont typeface="Wingdings" pitchFamily="2" charset="2"/>
              <a:buChar char="q"/>
            </a:pP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  <a:p>
            <a:pPr lvl="2" algn="just" rtl="1">
              <a:lnSpc>
                <a:spcPct val="135000"/>
              </a:lnSpc>
              <a:buClr>
                <a:srgbClr val="7F5429"/>
              </a:buClr>
              <a:buFont typeface="Wingdings" pitchFamily="2" charset="2"/>
              <a:buChar char="q"/>
            </a:pPr>
            <a:r>
              <a:rPr 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Resolution </a:t>
            </a:r>
            <a:r>
              <a:rPr lang="fa-IR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fa-IR" sz="2400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تعميم يافته </a:t>
            </a:r>
            <a:r>
              <a:rPr lang="fa-IR" sz="2400" dirty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(ترکيبات فصلي</a:t>
            </a:r>
            <a:r>
              <a:rPr lang="fa-IR" sz="24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)</a:t>
            </a:r>
            <a:endParaRPr lang="fa-IR" sz="2400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84152" y="1143322"/>
            <a:ext cx="4074128" cy="71404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>
              <a:lnSpc>
                <a:spcPct val="135000"/>
              </a:lnSpc>
            </a:pPr>
            <a:r>
              <a:rPr lang="ar-SA" sz="3200" b="1" dirty="0" smtClean="0">
                <a:ln w="11430">
                  <a:solidFill>
                    <a:srgbClr val="00B0F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tr" pitchFamily="2" charset="-78"/>
              </a:rPr>
              <a:t>قانون استنتاج </a:t>
            </a:r>
            <a:r>
              <a:rPr lang="en-US" sz="3200" b="1" dirty="0" smtClean="0">
                <a:ln w="11430">
                  <a:solidFill>
                    <a:srgbClr val="00B0F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tr" pitchFamily="2" charset="-78"/>
              </a:rPr>
              <a:t>resolution</a:t>
            </a:r>
            <a:r>
              <a:rPr lang="fa-IR" sz="3200" b="1" dirty="0" smtClean="0">
                <a:ln w="11430">
                  <a:solidFill>
                    <a:srgbClr val="00B0F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tr" pitchFamily="2" charset="-78"/>
              </a:rPr>
              <a:t>:</a:t>
            </a:r>
            <a:endParaRPr lang="fa-IR" sz="3200" b="1" dirty="0">
              <a:ln w="11430">
                <a:solidFill>
                  <a:srgbClr val="00B0F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itr" pitchFamily="2" charset="-7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14282" y="2000240"/>
            <a:ext cx="8015288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35000"/>
              </a:lnSpc>
            </a:pP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براي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ليترالهاي 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P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i</a:t>
            </a:r>
            <a:r>
              <a:rPr lang="fa-I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و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q</a:t>
            </a:r>
            <a:r>
              <a:rPr lang="en-US" sz="2400" baseline="-25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i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با 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فرض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UNIFY (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P</a:t>
            </a:r>
            <a:r>
              <a:rPr lang="en-US" sz="2400" baseline="-25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j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,¬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q</a:t>
            </a:r>
            <a:r>
              <a:rPr lang="en-US" sz="2400" baseline="-25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)=</a:t>
            </a:r>
            <a:r>
              <a:rPr lang="el-G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θ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داريم:</a:t>
            </a:r>
            <a:endParaRPr lang="el-G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73092" y="2857516"/>
            <a:ext cx="8413750" cy="3071814"/>
            <a:chOff x="94" y="1512"/>
            <a:chExt cx="5300" cy="1935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583" y="1512"/>
            <a:ext cx="4226" cy="1935"/>
          </p:xfrm>
          <a:graphic>
            <a:graphicData uri="http://schemas.openxmlformats.org/presentationml/2006/ole">
              <p:oleObj spid="_x0000_s6146" name="Equation" r:id="rId4" imgW="1790640" imgH="1130040" progId="Equation.3">
                <p:embed/>
              </p:oleObj>
            </a:graphicData>
          </a:graphic>
        </p:graphicFrame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340" y="2387"/>
              <a:ext cx="48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 rtl="1"/>
              <a:endParaRPr lang="en-US" b="1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94" y="2387"/>
            <a:ext cx="5300" cy="327"/>
          </p:xfrm>
          <a:graphic>
            <a:graphicData uri="http://schemas.openxmlformats.org/presentationml/2006/ole">
              <p:oleObj spid="_x0000_s6147" name="Equation" r:id="rId5" imgW="3911400" imgH="241200" progId="Equation.3">
                <p:embed/>
              </p:oleObj>
            </a:graphicData>
          </a:graphic>
        </p:graphicFrame>
      </p:grpSp>
      <p:sp>
        <p:nvSpPr>
          <p:cNvPr id="8" name="Rectangle 7"/>
          <p:cNvSpPr/>
          <p:nvPr/>
        </p:nvSpPr>
        <p:spPr>
          <a:xfrm>
            <a:off x="3114400" y="1357298"/>
            <a:ext cx="5743880" cy="6751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35000"/>
              </a:lnSpc>
            </a:pPr>
            <a:r>
              <a:rPr lang="en-US" sz="3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Resolution</a:t>
            </a:r>
            <a:r>
              <a:rPr lang="ar-SA" sz="3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‌</a:t>
            </a:r>
            <a:r>
              <a:rPr lang="fa-IR" sz="3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  </a:t>
            </a:r>
            <a:r>
              <a:rPr lang="ar-SA" sz="3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تعميم يافته (ترکيبات فصلي):</a:t>
            </a:r>
            <a:endParaRPr lang="fa-IR" sz="30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Traffic" pitchFamily="2" charset="-7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4" name="TextBox 3"/>
          <p:cNvSpPr txBox="1"/>
          <p:nvPr/>
        </p:nvSpPr>
        <p:spPr>
          <a:xfrm>
            <a:off x="1214414" y="1357298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rtl="1"/>
            <a:r>
              <a:rPr lang="fa-IR" sz="3600" b="1" dirty="0" smtClean="0">
                <a:ln w="11430">
                  <a:solidFill>
                    <a:srgbClr val="00B0F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tr" pitchFamily="2" charset="-78"/>
              </a:rPr>
              <a:t>فرمهاي کانوني در </a:t>
            </a:r>
            <a:r>
              <a:rPr lang="en-US" sz="3600" b="1" dirty="0" err="1" smtClean="0">
                <a:ln w="11430">
                  <a:solidFill>
                    <a:srgbClr val="00B0F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tr" pitchFamily="2" charset="-78"/>
              </a:rPr>
              <a:t>Resulation</a:t>
            </a:r>
            <a:endParaRPr lang="en-US" sz="3600" b="1" dirty="0">
              <a:ln w="11430">
                <a:solidFill>
                  <a:srgbClr val="00B0F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000240"/>
            <a:ext cx="8501090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20000"/>
              </a:lnSpc>
            </a:pPr>
            <a:r>
              <a:rPr lang="fa-IR" sz="26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در نسخه اوليه </a:t>
            </a:r>
            <a:r>
              <a:rPr lang="fa-I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قانون </a:t>
            </a:r>
            <a:r>
              <a:rPr lang="en-US" sz="2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Resulation</a:t>
            </a:r>
            <a:r>
              <a:rPr lang="fa-I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، هر جمله يک </a:t>
            </a:r>
            <a:r>
              <a:rPr lang="fa-IR" sz="26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ترکيب فصلي </a:t>
            </a:r>
            <a:r>
              <a:rPr lang="fa-I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است. تمام ترکيبات فصلي در </a:t>
            </a:r>
            <a:r>
              <a:rPr lang="en-US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KB</a:t>
            </a:r>
            <a:r>
              <a:rPr lang="fa-I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به صورت ترکيب عطفي به هم وصل شده‌اند بنابراين اين فرم، </a:t>
            </a:r>
            <a:r>
              <a:rPr lang="fa-IR" sz="26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فرم نرمال عطفي </a:t>
            </a:r>
            <a:r>
              <a:rPr lang="en-US" sz="26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CNF</a:t>
            </a:r>
            <a:r>
              <a:rPr lang="fa-IR" sz="26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(</a:t>
            </a:r>
            <a:r>
              <a:rPr lang="en-US" sz="2600" dirty="0" err="1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Conjuction</a:t>
            </a:r>
            <a:r>
              <a:rPr lang="en-US" sz="26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Normal Form</a:t>
            </a:r>
            <a:r>
              <a:rPr lang="fa-IR" sz="26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)</a:t>
            </a:r>
            <a:r>
              <a:rPr lang="fa-I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ناميده مي‌شود.</a:t>
            </a:r>
            <a:endParaRPr lang="en-US" sz="2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7158" y="1857364"/>
            <a:ext cx="83296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1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رويه 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استنتاج کاملي که از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resolution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استفاده مي‌کند برهان خلف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(refutation)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ناميده مي‌شود و هم‌چنين به عنوان </a:t>
            </a:r>
            <a:r>
              <a:rPr lang="ar-SA" sz="2400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اثبات توسط </a:t>
            </a:r>
            <a:r>
              <a:rPr lang="ar-SA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تناقض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(proof by contradiction)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و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(reduction and absurdum</a:t>
            </a:r>
            <a:r>
              <a:rPr lang="ar-SA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شناخته شده است.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72264" y="1071546"/>
            <a:ext cx="2172390" cy="79175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>
              <a:lnSpc>
                <a:spcPct val="135000"/>
              </a:lnSpc>
            </a:pPr>
            <a:r>
              <a:rPr lang="fa-IR" sz="3600" b="1" dirty="0" smtClean="0">
                <a:ln w="11430">
                  <a:solidFill>
                    <a:srgbClr val="00B0F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tr" pitchFamily="2" charset="-78"/>
              </a:rPr>
              <a:t>برهان خلف:</a:t>
            </a:r>
            <a:endParaRPr lang="fa-IR" sz="3600" b="1" dirty="0">
              <a:ln w="11430">
                <a:solidFill>
                  <a:srgbClr val="00B0F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3286124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 KB </a:t>
            </a:r>
            <a:r>
              <a:rPr 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/>
              </a:rPr>
              <a:t> q )  False )    </a:t>
            </a:r>
            <a:r>
              <a:rPr lang="en-US" sz="28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/>
              </a:rPr>
              <a:t></a:t>
            </a:r>
            <a:r>
              <a:rPr 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/>
              </a:rPr>
              <a:t>     ( KB  q )</a:t>
            </a:r>
            <a:endParaRPr lang="en-US" sz="28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6314" y="4179522"/>
            <a:ext cx="392909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6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مثال: </a:t>
            </a:r>
            <a:r>
              <a:rPr lang="fa-IR" sz="2600" b="1" dirty="0" smtClean="0">
                <a:ln w="18415" cmpd="sng">
                  <a:solidFill>
                    <a:srgbClr val="33CC33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جمله  </a:t>
            </a:r>
            <a:r>
              <a:rPr lang="en-US" sz="2600" b="1" dirty="0" smtClean="0">
                <a:ln w="18415" cmpd="sng">
                  <a:solidFill>
                    <a:srgbClr val="33CC33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P</a:t>
            </a:r>
            <a:r>
              <a:rPr lang="en-US" sz="2600" b="1" dirty="0" smtClean="0">
                <a:ln w="18415" cmpd="sng">
                  <a:solidFill>
                    <a:srgbClr val="33CC33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P</a:t>
            </a:r>
            <a:r>
              <a:rPr lang="fa-IR" sz="2600" b="1" dirty="0" smtClean="0">
                <a:ln w="18415" cmpd="sng">
                  <a:solidFill>
                    <a:srgbClr val="33CC33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معتبر است ؟</a:t>
            </a:r>
            <a:endParaRPr lang="en-US" sz="2600" b="1" dirty="0">
              <a:ln w="18415" cmpd="sng">
                <a:solidFill>
                  <a:srgbClr val="33CC33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4714884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ابتدا فرض مي کنيم جمله اول نادرست است (برهان خلف)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5500702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( P  P )  =  P  (P)  =  P  P</a:t>
            </a:r>
            <a:endParaRPr lang="en-US" sz="2400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5526961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يک جمله هميشه نادرست </a:t>
            </a:r>
          </a:p>
          <a:p>
            <a:pPr algn="r" rtl="1"/>
            <a:r>
              <a:rPr lang="en-US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	</a:t>
            </a:r>
            <a:r>
              <a:rPr lang="fa-IR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پس جمله اول درست است</a:t>
            </a:r>
            <a:endParaRPr lang="en-US" sz="24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85720" y="2000240"/>
            <a:ext cx="817245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50000"/>
              </a:lnSpc>
              <a:buClr>
                <a:srgbClr val="7F5429"/>
              </a:buClr>
              <a:buFont typeface="Wingdings" pitchFamily="2" charset="2"/>
              <a:buChar char="q"/>
            </a:pPr>
            <a:r>
              <a:rPr lang="fa-IR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ar-SA" sz="2600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هر جمله مرتبه اولي </a:t>
            </a:r>
            <a:r>
              <a:rPr lang="ar-SA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مي‌تواند به صورت </a:t>
            </a:r>
            <a:r>
              <a:rPr lang="ar-SA" sz="2600" dirty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فرم نرمال </a:t>
            </a:r>
            <a:r>
              <a:rPr lang="ar-SA" sz="26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عطفي</a:t>
            </a:r>
            <a:r>
              <a:rPr lang="ar-SA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دربيايد</a:t>
            </a:r>
            <a:r>
              <a:rPr lang="ar-SA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.</a:t>
            </a:r>
            <a:endParaRPr lang="fa-IR" sz="2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7F5429"/>
              </a:buClr>
              <a:buFont typeface="Wingdings" pitchFamily="2" charset="2"/>
              <a:buChar char="q"/>
            </a:pPr>
            <a:r>
              <a:rPr lang="fa-IR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ar-SA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از </a:t>
            </a:r>
            <a:r>
              <a:rPr lang="ar-SA" sz="2600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يک مجموعه </a:t>
            </a:r>
            <a:r>
              <a:rPr lang="ar-SA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از جملات به فرم نرمال مي‌توانيم </a:t>
            </a:r>
            <a:r>
              <a:rPr lang="ar-SA" sz="2600" dirty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اثبات کنيم </a:t>
            </a:r>
            <a:r>
              <a:rPr lang="ar-SA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که يک جمله نرمال از مجموعه پيروي خواهد </a:t>
            </a:r>
            <a:r>
              <a:rPr lang="ar-SA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کرد</a:t>
            </a:r>
            <a:r>
              <a:rPr lang="en-US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.</a:t>
            </a:r>
            <a:endParaRPr lang="en-US" sz="2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3570" y="1214422"/>
            <a:ext cx="3025187" cy="71404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>
              <a:lnSpc>
                <a:spcPct val="135000"/>
              </a:lnSpc>
            </a:pPr>
            <a:r>
              <a:rPr lang="ar-SA" sz="3200" b="1" dirty="0" smtClean="0">
                <a:ln w="11430">
                  <a:solidFill>
                    <a:srgbClr val="00B0F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tr" pitchFamily="2" charset="-78"/>
              </a:rPr>
              <a:t>تبديل به فرم نرمال</a:t>
            </a:r>
            <a:r>
              <a:rPr lang="fa-IR" sz="3200" b="1" dirty="0" smtClean="0">
                <a:ln w="11430">
                  <a:solidFill>
                    <a:srgbClr val="00B0F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tr" pitchFamily="2" charset="-78"/>
              </a:rPr>
              <a:t>:</a:t>
            </a:r>
            <a:endParaRPr lang="fa-IR" sz="3200" b="1" dirty="0">
              <a:ln w="11430">
                <a:solidFill>
                  <a:srgbClr val="00B0F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itr" pitchFamily="2" charset="-7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5" name="Rectangle 4"/>
          <p:cNvSpPr/>
          <p:nvPr/>
        </p:nvSpPr>
        <p:spPr>
          <a:xfrm>
            <a:off x="4984199" y="1214422"/>
            <a:ext cx="3849131" cy="636328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rtl="1">
              <a:lnSpc>
                <a:spcPct val="135000"/>
              </a:lnSpc>
            </a:pPr>
            <a:r>
              <a:rPr lang="fa-IR" sz="2800" dirty="0" smtClean="0">
                <a:ln w="11430">
                  <a:solidFill>
                    <a:srgbClr val="00B0F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tr" pitchFamily="2" charset="-78"/>
              </a:rPr>
              <a:t>الگوريتم </a:t>
            </a:r>
            <a:r>
              <a:rPr lang="ar-SA" sz="2800" dirty="0" smtClean="0">
                <a:ln w="11430">
                  <a:solidFill>
                    <a:srgbClr val="00B0F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tr" pitchFamily="2" charset="-78"/>
              </a:rPr>
              <a:t>تبديل به فرم نرمال</a:t>
            </a:r>
            <a:r>
              <a:rPr lang="fa-IR" sz="2800" dirty="0" smtClean="0">
                <a:ln w="11430">
                  <a:solidFill>
                    <a:srgbClr val="00B0F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tr" pitchFamily="2" charset="-78"/>
              </a:rPr>
              <a:t>:</a:t>
            </a:r>
            <a:endParaRPr lang="fa-IR" sz="2800" dirty="0">
              <a:ln w="11430">
                <a:solidFill>
                  <a:srgbClr val="00B0F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43504" y="2051986"/>
            <a:ext cx="341486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6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1.  </a:t>
            </a:r>
            <a:r>
              <a:rPr lang="ar-SA" sz="26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حذف ترکيب شرطي</a:t>
            </a:r>
            <a:r>
              <a:rPr lang="fa-IR" sz="26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:</a:t>
            </a:r>
            <a:endParaRPr lang="en-US" sz="26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Traffic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2000240"/>
            <a:ext cx="404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 </a:t>
            </a:r>
            <a:r>
              <a:rPr lang="en-US" sz="32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 q</a:t>
            </a:r>
            <a:r>
              <a:rPr lang="fa-IR" sz="32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</a:t>
            </a:r>
            <a:r>
              <a:rPr lang="fa-I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</a:t>
            </a:r>
            <a:r>
              <a:rPr lang="fa-I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با</a:t>
            </a:r>
            <a:r>
              <a:rPr lang="fa-IR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 </a:t>
            </a:r>
            <a:r>
              <a:rPr lang="fa-IR" sz="32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</a:t>
            </a:r>
            <a:r>
              <a:rPr lang="en-US" sz="3200" b="1" dirty="0" err="1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pq</a:t>
            </a:r>
            <a:endParaRPr lang="en-US" sz="3200" b="1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3714752"/>
            <a:ext cx="30718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(</a:t>
            </a:r>
            <a:r>
              <a:rPr lang="en-US" sz="2800" b="1" dirty="0" err="1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pq</a:t>
            </a:r>
            <a:r>
              <a:rPr lang="en-US" sz="28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)  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</a:t>
            </a:r>
            <a:r>
              <a:rPr lang="en-US" sz="28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 p q</a:t>
            </a:r>
          </a:p>
          <a:p>
            <a:r>
              <a:rPr lang="en-US" sz="28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(</a:t>
            </a:r>
            <a:r>
              <a:rPr lang="en-US" sz="2800" b="1" dirty="0" err="1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pq</a:t>
            </a:r>
            <a:r>
              <a:rPr lang="en-US" sz="28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)  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</a:t>
            </a:r>
            <a:r>
              <a:rPr lang="en-US" sz="28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 p q</a:t>
            </a:r>
          </a:p>
          <a:p>
            <a:r>
              <a:rPr lang="en-US" sz="28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p       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</a:t>
            </a:r>
            <a:r>
              <a:rPr lang="en-US" sz="28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 p</a:t>
            </a:r>
          </a:p>
          <a:p>
            <a:r>
              <a:rPr lang="en-US" sz="28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x  p   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</a:t>
            </a:r>
            <a:r>
              <a:rPr lang="en-US" sz="28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 x p</a:t>
            </a:r>
          </a:p>
          <a:p>
            <a:r>
              <a:rPr lang="en-US" sz="28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x   p </a:t>
            </a:r>
            <a:r>
              <a:rPr lang="fa-IR" sz="28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</a:t>
            </a:r>
            <a:r>
              <a:rPr lang="en-US" sz="28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</a:t>
            </a:r>
            <a:r>
              <a:rPr lang="en-US" sz="28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 </a:t>
            </a:r>
            <a:r>
              <a:rPr lang="en-US" sz="2800" b="1" dirty="0" err="1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xp</a:t>
            </a:r>
            <a:endParaRPr lang="en-US" sz="2800" b="1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52121" y="3123556"/>
            <a:ext cx="3119088" cy="632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lnSpc>
                <a:spcPct val="135000"/>
              </a:lnSpc>
            </a:pPr>
            <a:r>
              <a:rPr lang="fa-IR" sz="26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2. </a:t>
            </a:r>
            <a:r>
              <a:rPr lang="en-US" sz="26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 </a:t>
            </a:r>
            <a:r>
              <a:rPr lang="fa-IR" sz="26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کاهش دامنه نقيض </a:t>
            </a:r>
            <a:r>
              <a:rPr lang="ar-SA" sz="26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:</a:t>
            </a:r>
            <a:endParaRPr lang="fa-IR" sz="2600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Traffic" pitchFamily="2" charset="-78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9" grpId="0" build="p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Rectangle 2"/>
          <p:cNvSpPr/>
          <p:nvPr/>
        </p:nvSpPr>
        <p:spPr>
          <a:xfrm>
            <a:off x="285720" y="1714488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/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جملاتي که از متغيرهاي مشابه استفاده مي کنند تغيير نام مي‌دهيم تا از ابهامات در زمان حذف سورها جلوگيري شود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3714744" y="2857496"/>
            <a:ext cx="100013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0034" y="2500306"/>
            <a:ext cx="3071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x  P(x)    x Q(x)</a:t>
            </a:r>
            <a:endParaRPr lang="en-US" sz="2600" b="1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752" y="2571744"/>
            <a:ext cx="31432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x  P(x)    y Q(y)</a:t>
            </a:r>
            <a:endParaRPr lang="en-US" sz="2600" b="1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43263" y="3357562"/>
            <a:ext cx="4852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4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4.  </a:t>
            </a:r>
            <a:r>
              <a:rPr lang="ar-SA" sz="24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انتقال سورها</a:t>
            </a:r>
            <a:r>
              <a:rPr lang="fa-IR" sz="24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ی عمومی</a:t>
            </a:r>
            <a:r>
              <a:rPr lang="ar-SA" sz="24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 به سمت چپ</a:t>
            </a:r>
            <a:endParaRPr lang="en-US" sz="2400" b="1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Traffic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10" y="3429000"/>
            <a:ext cx="30003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x y   P(x)   Q(y)</a:t>
            </a:r>
            <a:endParaRPr lang="en-US" sz="2600" b="1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4282" y="4572008"/>
            <a:ext cx="8072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/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Skolemization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پردازشي است که در آن تمام سورهاي وجودي حذف مي‌شوند.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(براساس قانون حذف سور وجودي)</a:t>
            </a:r>
            <a:endParaRPr lang="fa-I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2910" y="5357826"/>
            <a:ext cx="145905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x   P(x) </a:t>
            </a:r>
            <a:endParaRPr lang="en-US" sz="2600" b="1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31158" y="5396227"/>
            <a:ext cx="93326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P(A) </a:t>
            </a:r>
            <a:endParaRPr lang="en-US" sz="2600" b="1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34" y="6000768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A</a:t>
            </a:r>
            <a:r>
              <a:rPr lang="fa-IR" sz="2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ثابتي است که در هيچ جاي پايگاه دانش ديده نمي‌شود</a:t>
            </a:r>
            <a:endParaRPr lang="en-US" sz="280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86380" y="1236545"/>
            <a:ext cx="3581430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 rtl="1">
              <a:lnSpc>
                <a:spcPct val="135000"/>
              </a:lnSpc>
            </a:pPr>
            <a:r>
              <a:rPr lang="fa-IR" sz="24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3.  </a:t>
            </a:r>
            <a:r>
              <a:rPr lang="ar-SA" sz="24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استاندارد کردن متغيرها:</a:t>
            </a:r>
            <a:r>
              <a:rPr lang="fa-IR" sz="24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29256" y="4071942"/>
            <a:ext cx="3366627" cy="5586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 rtl="1">
              <a:lnSpc>
                <a:spcPct val="135000"/>
              </a:lnSpc>
            </a:pPr>
            <a:r>
              <a:rPr lang="fa-IR" sz="24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5.  استفاده از تابع </a:t>
            </a:r>
            <a:r>
              <a:rPr lang="en-US" sz="2400" b="1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Skolem</a:t>
            </a:r>
            <a:r>
              <a:rPr lang="fa-IR" sz="24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: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988150" y="5643578"/>
            <a:ext cx="100013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9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TextBox 2"/>
          <p:cNvSpPr txBox="1"/>
          <p:nvPr/>
        </p:nvSpPr>
        <p:spPr>
          <a:xfrm>
            <a:off x="7643834" y="128586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 rtl="1"/>
            <a:r>
              <a:rPr lang="fa-IR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Titr" pitchFamily="2" charset="-78"/>
              </a:rPr>
              <a:t>مثال: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cs typeface="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285860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جمله  </a:t>
            </a:r>
            <a:r>
              <a:rPr lang="en-US" sz="32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“Every one has a heart”</a:t>
            </a:r>
            <a:endParaRPr lang="en-US" sz="320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2000240"/>
            <a:ext cx="65008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x Person(x)     y Heart(y)  Has(</a:t>
            </a:r>
            <a:r>
              <a:rPr lang="en-US" sz="2600" b="1" dirty="0" err="1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x,y</a:t>
            </a:r>
            <a:r>
              <a:rPr lang="en-US" sz="2600" b="1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)</a:t>
            </a:r>
            <a:endParaRPr lang="en-US" sz="2600" b="1" dirty="0">
              <a:ln w="18415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4612" y="2571744"/>
            <a:ext cx="5537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اگر فقط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y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را با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H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جايگزين کنيم داريم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2928934"/>
            <a:ext cx="65008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x Person(x)   Heart(H)  Has(</a:t>
            </a:r>
            <a:r>
              <a:rPr lang="en-US" sz="2600" b="1" dirty="0" err="1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x,H</a:t>
            </a:r>
            <a:r>
              <a:rPr lang="en-US" sz="26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)</a:t>
            </a:r>
            <a:endParaRPr lang="en-US" sz="2600" b="1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42908" y="3786190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اگر بجاي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x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اشخاص قرار گيرند آنوقت جمله بالا </a:t>
            </a:r>
            <a:r>
              <a:rPr lang="fa-IR" sz="2400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براي هر شخصي قلب مشابه </a:t>
            </a:r>
            <a:r>
              <a:rPr lang="en-US" sz="2400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H</a:t>
            </a:r>
            <a:r>
              <a:rPr lang="fa-IR" sz="2400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است</a:t>
            </a:r>
          </a:p>
          <a:p>
            <a:pPr algn="r" rtl="1"/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نياز است بگوييم قلبي که آنها دارند لزوماٌ بين آنها تقسيم نشده است!!!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4929198"/>
            <a:ext cx="65722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x Person(x)   Heart( </a:t>
            </a:r>
            <a:r>
              <a:rPr lang="en-US" sz="2600" b="1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F(x) </a:t>
            </a:r>
            <a:r>
              <a:rPr lang="en-US" sz="26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)  Has(x, </a:t>
            </a:r>
            <a:r>
              <a:rPr lang="en-US" sz="2600" b="1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F(x)</a:t>
            </a:r>
            <a:r>
              <a:rPr lang="en-US" sz="26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)</a:t>
            </a:r>
            <a:endParaRPr lang="en-US" sz="2600" b="1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Rectangle 2"/>
          <p:cNvSpPr/>
          <p:nvPr/>
        </p:nvSpPr>
        <p:spPr>
          <a:xfrm>
            <a:off x="6643007" y="4222441"/>
            <a:ext cx="1999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4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6. توزيع </a:t>
            </a:r>
            <a:r>
              <a:rPr lang="fa-IR" sz="24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  <a:sym typeface="Symbol"/>
              </a:rPr>
              <a:t> بر  :</a:t>
            </a:r>
            <a:endParaRPr lang="en-US" sz="2400" b="1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Traffic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4222441"/>
            <a:ext cx="47149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 </a:t>
            </a:r>
            <a:r>
              <a:rPr lang="en-US" sz="2600" b="1" dirty="0" err="1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en-US" sz="2600" b="1" dirty="0" err="1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b</a:t>
            </a:r>
            <a:r>
              <a:rPr lang="en-US" sz="26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)c  =  (</a:t>
            </a:r>
            <a:r>
              <a:rPr lang="en-US" sz="2600" b="1" dirty="0" err="1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ac</a:t>
            </a:r>
            <a:r>
              <a:rPr lang="en-US" sz="26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)(</a:t>
            </a:r>
            <a:r>
              <a:rPr lang="en-US" sz="2600" b="1" dirty="0" err="1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bc</a:t>
            </a:r>
            <a:r>
              <a:rPr lang="en-US" sz="26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)</a:t>
            </a:r>
            <a:endParaRPr lang="en-US" sz="2600" b="1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3683" y="5151135"/>
            <a:ext cx="27334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4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7. ساده سازي ترکيبات :</a:t>
            </a:r>
            <a:endParaRPr lang="en-US" sz="2400" b="1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Traffic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5072074"/>
            <a:ext cx="47149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 </a:t>
            </a:r>
            <a:r>
              <a:rPr lang="en-US" sz="2600" b="1" dirty="0" err="1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en-US" sz="2600" b="1" dirty="0" err="1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b</a:t>
            </a:r>
            <a:r>
              <a:rPr lang="en-US" sz="26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)c  =  (</a:t>
            </a:r>
            <a:r>
              <a:rPr lang="en-US" sz="2600" b="1" dirty="0" err="1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abc</a:t>
            </a:r>
            <a:r>
              <a:rPr lang="en-US" sz="26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)</a:t>
            </a:r>
            <a:endParaRPr lang="en-US" sz="2600" b="1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5429264"/>
            <a:ext cx="47149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 </a:t>
            </a:r>
            <a:r>
              <a:rPr lang="en-US" sz="2600" b="1" dirty="0" err="1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en-US" sz="2600" b="1" dirty="0" err="1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b</a:t>
            </a:r>
            <a:r>
              <a:rPr lang="en-US" sz="26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)c  =  (</a:t>
            </a:r>
            <a:r>
              <a:rPr lang="en-US" sz="2600" b="1" dirty="0" err="1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abc</a:t>
            </a:r>
            <a:r>
              <a:rPr lang="en-US" sz="26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)</a:t>
            </a:r>
            <a:endParaRPr lang="en-US" sz="2600" b="1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8" y="1428736"/>
            <a:ext cx="88582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8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F</a:t>
            </a:r>
            <a:r>
              <a:rPr lang="fa-IR" sz="28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نام تابعي است </a:t>
            </a: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که جاي ديگري از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KB</a:t>
            </a: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ديده نمي‌شود (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F</a:t>
            </a: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يک تابع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Skolem</a:t>
            </a: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ناميده مي‌شود).</a:t>
            </a:r>
          </a:p>
          <a:p>
            <a:pPr algn="r" rtl="1"/>
            <a:r>
              <a:rPr lang="fa-IR" sz="2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در حالت کلي</a:t>
            </a: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، متغير سور وجودي </a:t>
            </a:r>
            <a:r>
              <a:rPr lang="fa-IR" sz="2800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توسط ترمي </a:t>
            </a: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که شامل تابع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Skolem</a:t>
            </a: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باشد جايگزين مي‌شود.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Skolemization</a:t>
            </a: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تمام متغيرهاي سور وجودي را حذف</a:t>
            </a:r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  <a:p>
            <a:pPr algn="r" rtl="1"/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مي کند. </a:t>
            </a:r>
          </a:p>
          <a:p>
            <a:pPr algn="r" rtl="1"/>
            <a:r>
              <a:rPr lang="fa-IR" sz="2800" dirty="0" smtClean="0">
                <a:ln w="18415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بنابراين پس از آن، حذف سورهاي عمومي مجاز مي باشد</a:t>
            </a:r>
            <a:endParaRPr lang="en-US" sz="2800" dirty="0">
              <a:ln w="18415" cmpd="sng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TextBox 2"/>
          <p:cNvSpPr txBox="1"/>
          <p:nvPr/>
        </p:nvSpPr>
        <p:spPr>
          <a:xfrm>
            <a:off x="5214942" y="1272589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rtl="1"/>
            <a:r>
              <a:rPr lang="fa-IR" sz="3200" b="1" dirty="0" smtClean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tr" pitchFamily="2" charset="-78"/>
              </a:rPr>
              <a:t>علامت  </a:t>
            </a:r>
            <a:r>
              <a:rPr lang="en-US" sz="3200" b="1" dirty="0" smtClean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tr" pitchFamily="2" charset="-78"/>
              </a:rPr>
              <a:t>SUBST(</a:t>
            </a:r>
            <a:r>
              <a:rPr lang="en-US" sz="3200" b="1" dirty="0" smtClean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tr" pitchFamily="2" charset="-78"/>
                <a:sym typeface="Symbol"/>
              </a:rPr>
              <a:t></a:t>
            </a:r>
            <a:r>
              <a:rPr lang="en-US" sz="3200" b="1" dirty="0" smtClean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tr" pitchFamily="2" charset="-78"/>
              </a:rPr>
              <a:t>,</a:t>
            </a:r>
            <a:r>
              <a:rPr lang="en-US" sz="3200" b="1" dirty="0" smtClean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tr" pitchFamily="2" charset="-78"/>
                <a:sym typeface="Symbol"/>
              </a:rPr>
              <a:t></a:t>
            </a:r>
            <a:r>
              <a:rPr lang="en-US" sz="3200" b="1" dirty="0" smtClean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tr" pitchFamily="2" charset="-78"/>
              </a:rPr>
              <a:t>)</a:t>
            </a:r>
            <a:r>
              <a:rPr lang="fa-IR" sz="3200" b="1" dirty="0" smtClean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tr" pitchFamily="2" charset="-78"/>
              </a:rPr>
              <a:t>:</a:t>
            </a:r>
            <a:endParaRPr lang="en-US" sz="3200" b="1" dirty="0">
              <a:ln w="11430"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1785926"/>
            <a:ext cx="7715272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20000"/>
              </a:lnSpc>
              <a:buClr>
                <a:srgbClr val="00D600"/>
              </a:buClr>
            </a:pP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از علامت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tr" pitchFamily="2" charset="-78"/>
              </a:rPr>
              <a:t>SUBST(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tr" pitchFamily="2" charset="-78"/>
                <a:sym typeface="Symbol"/>
              </a:rPr>
              <a:t>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tr" pitchFamily="2" charset="-78"/>
              </a:rPr>
              <a:t>,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tr" pitchFamily="2" charset="-78"/>
                <a:sym typeface="Symbol"/>
              </a:rPr>
              <a:t>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tr" pitchFamily="2" charset="-78"/>
              </a:rPr>
              <a:t>)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براي شرح نتيجه بکارگيري جانشيني 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 در جمله  استفاده مي‌شود. </a:t>
            </a:r>
            <a:endParaRPr lang="fa-IR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2857496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SUBST( </a:t>
            </a:r>
            <a:r>
              <a:rPr lang="en-US" sz="2400" b="1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{x/</a:t>
            </a:r>
            <a:r>
              <a:rPr lang="en-US" sz="2400" b="1" dirty="0" err="1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Hamid</a:t>
            </a:r>
            <a:r>
              <a:rPr lang="en-US" sz="2400" b="1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}</a:t>
            </a:r>
            <a:r>
              <a:rPr lang="en-U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,  </a:t>
            </a:r>
            <a:r>
              <a:rPr lang="en-US" sz="24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Male(x)</a:t>
            </a:r>
            <a:r>
              <a:rPr lang="en-U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)   </a:t>
            </a:r>
            <a:r>
              <a:rPr lang="en-US" sz="24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   Male(</a:t>
            </a:r>
            <a:r>
              <a:rPr lang="en-US" sz="2400" b="1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Hamid</a:t>
            </a:r>
            <a:r>
              <a:rPr lang="en-US" sz="24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sz="2400" b="1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3429000"/>
            <a:ext cx="857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SUBST( </a:t>
            </a:r>
            <a:r>
              <a:rPr lang="en-US" sz="2400" b="1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{x/Sam  ,  y/Pam } </a:t>
            </a:r>
            <a:r>
              <a:rPr lang="en-U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 </a:t>
            </a:r>
            <a:r>
              <a:rPr lang="en-US" sz="24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Like(</a:t>
            </a:r>
            <a:r>
              <a:rPr lang="en-US" sz="2400" b="1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x,y</a:t>
            </a:r>
            <a:r>
              <a:rPr lang="en-US" sz="24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r>
              <a:rPr lang="en-U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)   =   </a:t>
            </a:r>
            <a:r>
              <a:rPr lang="en-US" sz="24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Like( Sam, Pam )</a:t>
            </a:r>
            <a:endParaRPr lang="en-US" sz="2400" b="1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TextBox 2"/>
          <p:cNvSpPr txBox="1"/>
          <p:nvPr/>
        </p:nvSpPr>
        <p:spPr>
          <a:xfrm>
            <a:off x="2928926" y="1857364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جملات زير را به فرم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CNF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 تبديل نماييد.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Traffic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762904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1-      </a:t>
            </a:r>
            <a:r>
              <a:rPr 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x [ P(x)  Q(x) ]      R(A)</a:t>
            </a:r>
            <a:endParaRPr lang="en-US" sz="2800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3477284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2-      </a:t>
            </a:r>
            <a:r>
              <a:rPr 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x [ S(</a:t>
            </a:r>
            <a:r>
              <a:rPr lang="en-US" sz="28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x,A</a:t>
            </a:r>
            <a:r>
              <a:rPr 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)   L(</a:t>
            </a:r>
            <a:r>
              <a:rPr lang="en-US" sz="28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x,B</a:t>
            </a:r>
            <a:r>
              <a:rPr lang="en-US" sz="28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) ]      H(A)</a:t>
            </a:r>
            <a:endParaRPr lang="en-US" sz="2800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37142" y="1285860"/>
            <a:ext cx="1050288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 rtl="1"/>
            <a:r>
              <a:rPr lang="fa-IR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Titr" pitchFamily="2" charset="-78"/>
              </a:rPr>
              <a:t>تمرين: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Rectangle 2"/>
          <p:cNvSpPr/>
          <p:nvPr/>
        </p:nvSpPr>
        <p:spPr>
          <a:xfrm>
            <a:off x="5286380" y="1857364"/>
            <a:ext cx="3357586" cy="632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35000"/>
              </a:lnSpc>
              <a:buClr>
                <a:srgbClr val="7F5429"/>
              </a:buClr>
            </a:pPr>
            <a:r>
              <a:rPr lang="fa-IR" sz="26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1. حذف سور عمومي </a:t>
            </a:r>
            <a:endParaRPr lang="en-US" sz="2600" b="1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Traffic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1214422"/>
            <a:ext cx="4714908" cy="6740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342900" indent="-342900" algn="just" rtl="1">
              <a:lnSpc>
                <a:spcPct val="135000"/>
              </a:lnSpc>
            </a:pPr>
            <a:r>
              <a:rPr lang="ar-SA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Traffic" pitchFamily="2" charset="-78"/>
              </a:rPr>
              <a:t>سه قانون استنتاجي جديد: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cs typeface="Traffic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1977086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Universal Elimination</a:t>
            </a:r>
            <a:endParaRPr lang="en-US" sz="280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2643182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براي هر جمله 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 ، متغير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v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 و ترم زميني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g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 داريم: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2786058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  <a:sym typeface="Symbol"/>
              </a:rPr>
              <a:t>  v   </a:t>
            </a:r>
          </a:p>
          <a:p>
            <a:r>
              <a:rPr lang="en-US" sz="24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________________</a:t>
            </a:r>
          </a:p>
          <a:p>
            <a:r>
              <a:rPr lang="en-US" sz="24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SUBST(  {v/g}  ,  </a:t>
            </a:r>
            <a:r>
              <a:rPr lang="en-US" sz="24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  <a:sym typeface="Symbol"/>
              </a:rPr>
              <a:t>  )</a:t>
            </a:r>
            <a:endParaRPr lang="en-US" sz="2400" b="1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4429132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 x</a:t>
            </a:r>
            <a:r>
              <a:rPr 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  Likes( x , </a:t>
            </a:r>
            <a:r>
              <a:rPr lang="en-US" sz="24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Icecream</a:t>
            </a:r>
            <a:r>
              <a:rPr 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)</a:t>
            </a:r>
          </a:p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________________________</a:t>
            </a:r>
          </a:p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SUBST(  </a:t>
            </a:r>
            <a:r>
              <a:rPr lang="en-US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{x/BEN}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) = 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</a:t>
            </a:r>
            <a:r>
              <a:rPr 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Likes( BEN ,  </a:t>
            </a:r>
            <a:r>
              <a:rPr lang="en-US" sz="24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Icecream</a:t>
            </a:r>
            <a:r>
              <a:rPr 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)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 flipH="1" flipV="1">
            <a:off x="2072464" y="5785660"/>
            <a:ext cx="428628" cy="1588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4537075" y="5892817"/>
            <a:ext cx="499272" cy="794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71604" y="6000768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جانشين</a:t>
            </a:r>
            <a:endParaRPr lang="en-US" sz="2800" dirty="0">
              <a:ln w="18415" cmpd="sng">
                <a:solidFill>
                  <a:schemeClr val="accent2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3372" y="6143644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استنباط</a:t>
            </a:r>
            <a:endParaRPr lang="en-US" sz="2800" dirty="0">
              <a:ln w="18415" cmpd="sng">
                <a:solidFill>
                  <a:schemeClr val="accent2"/>
                </a:solidFill>
                <a:prstDash val="solid"/>
              </a:ln>
              <a:solidFill>
                <a:schemeClr val="accent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 build="p"/>
      <p:bldP spid="9" grpId="0" build="p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Rectangle 2"/>
          <p:cNvSpPr/>
          <p:nvPr/>
        </p:nvSpPr>
        <p:spPr>
          <a:xfrm>
            <a:off x="5500694" y="1285860"/>
            <a:ext cx="3357586" cy="632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35000"/>
              </a:lnSpc>
              <a:buClr>
                <a:srgbClr val="7F5429"/>
              </a:buClr>
            </a:pPr>
            <a:r>
              <a:rPr lang="fa-IR" sz="26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2. حذف سور  وجودي</a:t>
            </a:r>
            <a:endParaRPr lang="en-US" sz="2600" b="1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Traffic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1405582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Existential Elimination</a:t>
            </a:r>
            <a:endParaRPr lang="en-US" sz="280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2571744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  <a:sym typeface="Symbol"/>
              </a:rPr>
              <a:t> v   </a:t>
            </a:r>
          </a:p>
          <a:p>
            <a:r>
              <a:rPr lang="en-US" sz="24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________________</a:t>
            </a:r>
          </a:p>
          <a:p>
            <a:r>
              <a:rPr lang="en-US" sz="24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SUBST(  {v/K}  ,  </a:t>
            </a:r>
            <a:r>
              <a:rPr lang="en-US" sz="24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  <a:sym typeface="Symbol"/>
              </a:rPr>
              <a:t>  )</a:t>
            </a:r>
            <a:endParaRPr lang="en-US" sz="2400" b="1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 flipH="1" flipV="1">
            <a:off x="2286778" y="5714222"/>
            <a:ext cx="428628" cy="1588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4822827" y="5749941"/>
            <a:ext cx="499272" cy="794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43042" y="5906176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" pitchFamily="2" charset="-78"/>
              </a:rPr>
              <a:t>جانشين</a:t>
            </a:r>
            <a:endParaRPr lang="en-US" sz="2800" dirty="0">
              <a:ln w="18415" cmpd="sng">
                <a:solidFill>
                  <a:schemeClr val="accent2"/>
                </a:solidFill>
                <a:prstDash val="solid"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00562" y="5929330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" pitchFamily="2" charset="-78"/>
              </a:rPr>
              <a:t>استنباط</a:t>
            </a:r>
            <a:endParaRPr lang="en-US" sz="2800" dirty="0">
              <a:ln w="18415" cmpd="sng">
                <a:solidFill>
                  <a:schemeClr val="accent2"/>
                </a:solidFill>
                <a:prstDash val="solid"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32" y="2110079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براي هر جمله 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 ، متغير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v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 و ثابت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K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 که جاي ديگر پايگاه دانش ظاهر نشده است داريم: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158" y="4321268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 x   </a:t>
            </a:r>
            <a:r>
              <a:rPr 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Kill( x , Victim )</a:t>
            </a:r>
          </a:p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________________________</a:t>
            </a:r>
          </a:p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SUBST(  </a:t>
            </a:r>
            <a:r>
              <a:rPr lang="en-US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{x/Murderer}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) =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</a:t>
            </a:r>
            <a:r>
              <a:rPr 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Kill( Murderer ,  Victim )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p"/>
      <p:bldP spid="16" grpId="0"/>
      <p:bldP spid="17" grpId="0"/>
      <p:bldP spid="18" grpId="0" build="allAtOnce"/>
      <p:bldP spid="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6" name="TextBox 5"/>
          <p:cNvSpPr txBox="1"/>
          <p:nvPr/>
        </p:nvSpPr>
        <p:spPr>
          <a:xfrm>
            <a:off x="142844" y="1928802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براي هر جمله 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 ، متغير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v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 که در  وجود ندارد  و ترم زميني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g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 که در  موجود است داريم: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2571744"/>
            <a:ext cx="457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	</a:t>
            </a:r>
            <a:r>
              <a:rPr lang="en-US" sz="24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</a:t>
            </a:r>
          </a:p>
          <a:p>
            <a:r>
              <a:rPr lang="en-US" sz="24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______________________</a:t>
            </a:r>
          </a:p>
          <a:p>
            <a:r>
              <a:rPr lang="en-US" sz="24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v </a:t>
            </a:r>
            <a:r>
              <a:rPr lang="fa-IR" sz="24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 </a:t>
            </a:r>
            <a:r>
              <a:rPr lang="en-US" sz="24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SUBST(  {g/v}  ,  </a:t>
            </a:r>
            <a:r>
              <a:rPr lang="en-US" sz="2400" b="1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  )</a:t>
            </a:r>
            <a:endParaRPr lang="en-US" sz="2400" b="1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4371811"/>
            <a:ext cx="4714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/>
              </a:rPr>
              <a:t>Likes ( Jerry ,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/>
              </a:rPr>
              <a:t>Icecream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/>
              </a:rPr>
              <a:t> )</a:t>
            </a:r>
          </a:p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_____________________</a:t>
            </a:r>
          </a:p>
          <a:p>
            <a:r>
              <a:rPr lang="en-US" sz="2400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/>
              </a:rPr>
              <a:t>x  Likes ( x , </a:t>
            </a:r>
            <a:r>
              <a:rPr lang="en-US" sz="2400" dirty="0" err="1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/>
              </a:rPr>
              <a:t>Icecream</a:t>
            </a:r>
            <a:r>
              <a:rPr lang="en-US" sz="2400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  <a:sym typeface="Symbol"/>
              </a:rPr>
              <a:t> )</a:t>
            </a:r>
            <a:endParaRPr lang="en-US" sz="2400" dirty="0">
              <a:ln w="18415" cmpd="sng">
                <a:solidFill>
                  <a:srgbClr val="FF0066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72330" y="5572140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با جانشيني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14810" y="5572140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SUBST(  { Jerry/x}  )</a:t>
            </a:r>
            <a:endParaRPr lang="en-US" sz="24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00694" y="1285860"/>
            <a:ext cx="3357586" cy="597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35000"/>
              </a:lnSpc>
              <a:buClr>
                <a:srgbClr val="7F5429"/>
              </a:buClr>
            </a:pPr>
            <a:r>
              <a:rPr lang="fa-IR" sz="2600" b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3. معرفي سور  وجودي</a:t>
            </a:r>
            <a:endParaRPr lang="en-US" sz="2600" b="1" dirty="0" smtClean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Traffic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0232" y="1357298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Existential Introduction</a:t>
            </a:r>
            <a:endParaRPr lang="en-US" sz="280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12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Rectangle 2"/>
          <p:cNvSpPr/>
          <p:nvPr/>
        </p:nvSpPr>
        <p:spPr>
          <a:xfrm>
            <a:off x="4357686" y="1214422"/>
            <a:ext cx="4286280" cy="71404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42900" indent="-342900" algn="r" rtl="1">
              <a:lnSpc>
                <a:spcPct val="135000"/>
              </a:lnSpc>
              <a:buClr>
                <a:srgbClr val="7F5429"/>
              </a:buClr>
            </a:pPr>
            <a:r>
              <a:rPr lang="fa-IR" sz="3200" b="1" dirty="0" smtClean="0">
                <a:ln w="11430">
                  <a:solidFill>
                    <a:srgbClr val="00B0F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tr" pitchFamily="2" charset="-78"/>
              </a:rPr>
              <a:t>مودس پوننس تعميم يافته</a:t>
            </a:r>
            <a:endParaRPr lang="en-US" sz="3200" b="1" dirty="0" smtClean="0">
              <a:ln w="11430">
                <a:solidFill>
                  <a:srgbClr val="00B0F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48577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Generelined</a:t>
            </a:r>
            <a:r>
              <a:rPr lang="en-US" sz="25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Modus Ponens  (GMP )</a:t>
            </a:r>
            <a:endParaRPr lang="en-US" sz="250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2000240"/>
            <a:ext cx="80003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تعميمي از قانون استنتاج 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Modus Ponens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که شامل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And-Introduction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، حذف سور عمومي و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Modus ponens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است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056279"/>
            <a:ext cx="842965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براي جملات اتمي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p</a:t>
            </a:r>
            <a:r>
              <a:rPr lang="en-US" sz="28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i</a:t>
            </a: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و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p’</a:t>
            </a:r>
            <a:r>
              <a:rPr lang="en-US" sz="2800" baseline="-2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i</a:t>
            </a: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و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q</a:t>
            </a: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که براي تمامي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i</a:t>
            </a: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ها</a:t>
            </a:r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  <a:p>
            <a:pPr algn="r" rtl="1"/>
            <a:endParaRPr lang="en-US" sz="1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  <a:p>
            <a:pPr algn="r" rtl="1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		  </a:t>
            </a: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en-US" sz="2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SUBST(</a:t>
            </a:r>
            <a:r>
              <a:rPr lang="en-US" sz="2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,</a:t>
            </a:r>
            <a:r>
              <a:rPr lang="en-US" sz="2800" dirty="0" err="1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p’</a:t>
            </a:r>
            <a:r>
              <a:rPr lang="en-US" sz="2800" baseline="-25000" dirty="0" err="1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i</a:t>
            </a:r>
            <a:r>
              <a:rPr lang="en-US" sz="2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 ) = SUBST(,p</a:t>
            </a:r>
            <a:r>
              <a:rPr lang="en-US" sz="2800" baseline="-250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i</a:t>
            </a:r>
            <a:r>
              <a:rPr lang="en-US" sz="2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) </a:t>
            </a:r>
            <a:r>
              <a:rPr lang="fa-IR" sz="2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 </a:t>
            </a: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  <a:sym typeface="Symbol"/>
              </a:rPr>
              <a:t>وجود دارد آنگاه :</a:t>
            </a:r>
            <a:endParaRPr lang="en-US" sz="2800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28662" y="4429132"/>
            <a:ext cx="500066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800" b="1" dirty="0">
                <a:ln>
                  <a:solidFill>
                    <a:srgbClr val="00B0F0"/>
                  </a:solidFill>
                </a:ln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2800" b="1" dirty="0" smtClean="0">
                <a:ln>
                  <a:solidFill>
                    <a:srgbClr val="00B0F0"/>
                  </a:solidFill>
                </a:ln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</a:t>
            </a:r>
            <a:r>
              <a:rPr lang="en-US" sz="2800" b="1" baseline="-25000" dirty="0" smtClean="0">
                <a:ln>
                  <a:solidFill>
                    <a:srgbClr val="00B0F0"/>
                  </a:solidFill>
                </a:ln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1</a:t>
            </a:r>
            <a:r>
              <a:rPr lang="en-US" sz="2800" b="1" dirty="0" smtClean="0">
                <a:ln>
                  <a:solidFill>
                    <a:srgbClr val="00B0F0"/>
                  </a:solidFill>
                </a:ln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sym typeface="Symbol"/>
              </a:rPr>
              <a:t></a:t>
            </a:r>
            <a:r>
              <a:rPr lang="en-US" sz="2800" b="1" dirty="0" smtClean="0">
                <a:ln>
                  <a:solidFill>
                    <a:srgbClr val="00B0F0"/>
                  </a:solidFill>
                </a:ln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p</a:t>
            </a:r>
            <a:r>
              <a:rPr lang="en-US" sz="2800" b="1" baseline="-25000" dirty="0" smtClean="0">
                <a:ln>
                  <a:solidFill>
                    <a:srgbClr val="00B0F0"/>
                  </a:solidFill>
                </a:ln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</a:t>
            </a:r>
            <a:r>
              <a:rPr lang="en-US" sz="2800" b="1" dirty="0" smtClean="0">
                <a:ln>
                  <a:solidFill>
                    <a:srgbClr val="00B0F0"/>
                  </a:solidFill>
                </a:ln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sym typeface="Symbol"/>
              </a:rPr>
              <a:t> …   </a:t>
            </a:r>
            <a:r>
              <a:rPr lang="en-US" sz="2800" b="1" dirty="0" err="1" smtClean="0">
                <a:ln>
                  <a:solidFill>
                    <a:srgbClr val="00B0F0"/>
                  </a:solidFill>
                </a:ln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</a:t>
            </a:r>
            <a:r>
              <a:rPr lang="en-US" sz="2800" b="1" baseline="-25000" dirty="0" err="1" smtClean="0">
                <a:ln>
                  <a:solidFill>
                    <a:srgbClr val="00B0F0"/>
                  </a:solidFill>
                </a:ln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n</a:t>
            </a:r>
            <a:r>
              <a:rPr lang="en-US" sz="2800" b="1" dirty="0" smtClean="0">
                <a:ln>
                  <a:solidFill>
                    <a:srgbClr val="00B0F0"/>
                  </a:solidFill>
                </a:ln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2800" b="1" dirty="0" smtClean="0">
                <a:ln>
                  <a:solidFill>
                    <a:srgbClr val="00B0F0"/>
                  </a:solidFill>
                </a:ln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sym typeface="Symbol"/>
              </a:rPr>
              <a:t></a:t>
            </a:r>
            <a:r>
              <a:rPr lang="en-US" sz="2800" b="1" dirty="0" smtClean="0">
                <a:ln>
                  <a:solidFill>
                    <a:srgbClr val="00B0F0"/>
                  </a:solidFill>
                </a:ln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q</a:t>
            </a:r>
          </a:p>
          <a:p>
            <a:endParaRPr lang="en-US" sz="1000" b="1" dirty="0" smtClean="0">
              <a:ln>
                <a:solidFill>
                  <a:srgbClr val="00B0F0"/>
                </a:solidFill>
              </a:ln>
              <a:solidFill>
                <a:srgbClr val="FF0066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r>
              <a:rPr lang="en-US" sz="2800" b="1" dirty="0" smtClean="0">
                <a:ln>
                  <a:solidFill>
                    <a:srgbClr val="00B0F0"/>
                  </a:solidFill>
                </a:ln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p’</a:t>
            </a:r>
            <a:r>
              <a:rPr lang="en-US" sz="2800" b="1" baseline="-25000" dirty="0" smtClean="0">
                <a:ln>
                  <a:solidFill>
                    <a:srgbClr val="00B0F0"/>
                  </a:solidFill>
                </a:ln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1 </a:t>
            </a:r>
            <a:r>
              <a:rPr lang="en-US" sz="2800" b="1" dirty="0" smtClean="0">
                <a:ln>
                  <a:solidFill>
                    <a:srgbClr val="00B0F0"/>
                  </a:solidFill>
                </a:ln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sym typeface="Symbol"/>
              </a:rPr>
              <a:t>,</a:t>
            </a:r>
            <a:r>
              <a:rPr lang="en-US" sz="2800" b="1" dirty="0" smtClean="0">
                <a:ln>
                  <a:solidFill>
                    <a:srgbClr val="00B0F0"/>
                  </a:solidFill>
                </a:ln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p’</a:t>
            </a:r>
            <a:r>
              <a:rPr lang="en-US" sz="2800" b="1" baseline="-25000" dirty="0" smtClean="0">
                <a:ln>
                  <a:solidFill>
                    <a:srgbClr val="00B0F0"/>
                  </a:solidFill>
                </a:ln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  </a:t>
            </a:r>
            <a:r>
              <a:rPr lang="en-US" sz="2800" b="1" dirty="0" smtClean="0">
                <a:ln>
                  <a:solidFill>
                    <a:srgbClr val="00B0F0"/>
                  </a:solidFill>
                </a:ln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sym typeface="Symbol"/>
              </a:rPr>
              <a:t>, … , </a:t>
            </a:r>
            <a:r>
              <a:rPr lang="en-US" sz="2800" b="1" dirty="0" err="1" smtClean="0">
                <a:ln>
                  <a:solidFill>
                    <a:srgbClr val="00B0F0"/>
                  </a:solidFill>
                </a:ln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p’</a:t>
            </a:r>
            <a:r>
              <a:rPr lang="en-US" sz="2800" b="1" baseline="-25000" dirty="0" err="1" smtClean="0">
                <a:ln>
                  <a:solidFill>
                    <a:srgbClr val="00B0F0"/>
                  </a:solidFill>
                </a:ln>
                <a:solidFill>
                  <a:srgbClr val="FF0066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n</a:t>
            </a:r>
            <a:endParaRPr lang="en-US" sz="2800" b="1" dirty="0">
              <a:ln>
                <a:solidFill>
                  <a:srgbClr val="00B0F0"/>
                </a:solidFill>
              </a:ln>
              <a:solidFill>
                <a:srgbClr val="FF0066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algn="l" rtl="0">
              <a:lnSpc>
                <a:spcPct val="55000"/>
              </a:lnSpc>
              <a:spcBef>
                <a:spcPct val="0"/>
              </a:spcBef>
            </a:pPr>
            <a:r>
              <a:rPr lang="en-US" sz="2800" b="1" dirty="0" smtClean="0">
                <a:ln>
                  <a:solidFill>
                    <a:srgbClr val="00FF00"/>
                  </a:solidFill>
                </a:ln>
                <a:solidFill>
                  <a:srgbClr val="00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__________________</a:t>
            </a:r>
          </a:p>
          <a:p>
            <a:pPr algn="l" rtl="0">
              <a:spcBef>
                <a:spcPct val="0"/>
              </a:spcBef>
            </a:pPr>
            <a:r>
              <a:rPr lang="en-US" sz="2800" b="1" dirty="0" smtClean="0">
                <a:ln>
                  <a:solidFill>
                    <a:srgbClr val="00B0F0"/>
                  </a:solidFill>
                </a:ln>
                <a:solidFill>
                  <a:srgbClr val="00CC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sym typeface="Symbol"/>
              </a:rPr>
              <a:t></a:t>
            </a:r>
            <a:r>
              <a:rPr lang="en-US" sz="2800" b="1" dirty="0" smtClean="0">
                <a:ln>
                  <a:solidFill>
                    <a:srgbClr val="00B0F0"/>
                  </a:solidFill>
                </a:ln>
                <a:solidFill>
                  <a:srgbClr val="00CC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sz="2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SUBST(</a:t>
            </a:r>
            <a:r>
              <a:rPr lang="en-US" sz="2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sym typeface="Symbol"/>
              </a:rPr>
              <a:t> , </a:t>
            </a:r>
            <a:r>
              <a:rPr lang="en-US" sz="2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q )</a:t>
            </a:r>
            <a:endParaRPr lang="en-US" sz="28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build="allAtOnce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TextBox 2"/>
          <p:cNvSpPr txBox="1"/>
          <p:nvPr/>
        </p:nvSpPr>
        <p:spPr>
          <a:xfrm>
            <a:off x="7072330" y="1357298"/>
            <a:ext cx="133826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 rtl="1"/>
            <a:r>
              <a:rPr lang="fa-IR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Titr" pitchFamily="2" charset="-78"/>
              </a:rPr>
              <a:t>مثال:</a:t>
            </a:r>
            <a:endParaRPr lang="en-US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cs typeface="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500174"/>
            <a:ext cx="8319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Missile( M1)</a:t>
            </a:r>
          </a:p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Owns (NONO, M1)</a:t>
            </a:r>
          </a:p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x  Missile(x)  Owns( NONO , x)  Sells( WEST , NONO, x )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307181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در يک مرحله با جانشيني </a:t>
            </a:r>
            <a:r>
              <a:rPr lang="en-US" sz="28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{x/ M1}</a:t>
            </a:r>
            <a:r>
              <a:rPr lang="fa-IR" sz="28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جمله جديد زير استنباط مي‌شود: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592" y="3643314"/>
            <a:ext cx="4485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Sells( WEST , NONO, M1 )</a:t>
            </a:r>
            <a:endParaRPr lang="en-US" sz="2800" dirty="0">
              <a:ln w="18415" cmpd="sng">
                <a:solidFill>
                  <a:srgbClr val="00FF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52" y="4526829"/>
            <a:ext cx="8643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يافتن </a:t>
            </a:r>
            <a:r>
              <a:rPr lang="en-US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x</a:t>
            </a:r>
            <a:r>
              <a:rPr lang="fa-IR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اي در پايگاه دانش که چنين </a:t>
            </a:r>
            <a:r>
              <a:rPr lang="en-US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x</a:t>
            </a:r>
            <a:r>
              <a:rPr lang="fa-IR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اي موشک است و </a:t>
            </a:r>
            <a:r>
              <a:rPr lang="en-US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NONO</a:t>
            </a:r>
            <a:r>
              <a:rPr lang="fa-IR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 مالک </a:t>
            </a:r>
            <a:r>
              <a:rPr lang="en-US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x</a:t>
            </a:r>
            <a:r>
              <a:rPr lang="fa-IR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 است و سپس ثابت مي‌شود که </a:t>
            </a:r>
            <a:r>
              <a:rPr lang="en-US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WEST</a:t>
            </a:r>
            <a:r>
              <a:rPr lang="fa-IR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 اين موشک را به </a:t>
            </a:r>
            <a:r>
              <a:rPr lang="en-US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NONO</a:t>
            </a:r>
            <a:r>
              <a:rPr lang="fa-IR" sz="24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raffic" pitchFamily="2" charset="-78"/>
              </a:rPr>
              <a:t> مي فروشد</a:t>
            </a:r>
            <a:endParaRPr lang="en-US" sz="24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Traffic" pitchFamily="2" charset="-7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/>
      <p:bldP spid="6" grpId="0"/>
      <p:bldP spid="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5"/>
          <p:cNvCxnSpPr>
            <a:cxnSpLocks noChangeShapeType="1"/>
          </p:cNvCxnSpPr>
          <p:nvPr/>
        </p:nvCxnSpPr>
        <p:spPr bwMode="auto">
          <a:xfrm>
            <a:off x="457200" y="1143000"/>
            <a:ext cx="8305800" cy="0"/>
          </a:xfrm>
          <a:prstGeom prst="straightConnector1">
            <a:avLst/>
          </a:prstGeom>
          <a:noFill/>
          <a:ln w="63500" cap="flat" cmpd="thickThin">
            <a:solidFill>
              <a:schemeClr val="tx1"/>
            </a:solidFill>
            <a:round/>
            <a:headEnd type="none"/>
            <a:tailEnd type="oval"/>
          </a:ln>
        </p:spPr>
      </p:cxnSp>
      <p:sp>
        <p:nvSpPr>
          <p:cNvPr id="3" name="TextBox 2"/>
          <p:cNvSpPr txBox="1"/>
          <p:nvPr/>
        </p:nvSpPr>
        <p:spPr>
          <a:xfrm>
            <a:off x="6500826" y="1201151"/>
            <a:ext cx="2286016" cy="6155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rtl="1"/>
            <a:r>
              <a:rPr lang="fa-IR" sz="3400" b="1" dirty="0" smtClean="0">
                <a:ln w="11430"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tr" pitchFamily="2" charset="-78"/>
              </a:rPr>
              <a:t>فرم کانوني</a:t>
            </a:r>
            <a:endParaRPr lang="en-US" sz="3400" b="1" dirty="0">
              <a:ln w="11430"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4876" y="1142984"/>
            <a:ext cx="221457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Canonical</a:t>
            </a:r>
            <a:endParaRPr lang="en-US" sz="340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1785926"/>
            <a:ext cx="85011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سعي مي کنيم تا مکانيزيم استنتاجي را با قانون استنتاج مودس پوننس تعميم يافته (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GMP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) بوجود آوريم. </a:t>
            </a:r>
            <a:r>
              <a:rPr lang="fa-IR" sz="24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تمام جملات موجود 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در پايگاه دانش بايد بصورتي باشند که با </a:t>
            </a:r>
            <a:r>
              <a:rPr lang="fa-IR" sz="24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يکي از فرضيات قانون </a:t>
            </a:r>
            <a:r>
              <a:rPr lang="en-US" sz="24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GMP</a:t>
            </a:r>
            <a:r>
              <a:rPr lang="fa-IR" sz="2400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مطابقت داشته باشند.</a:t>
            </a:r>
          </a:p>
          <a:p>
            <a:pPr algn="r" rtl="1"/>
            <a:endParaRPr lang="fa-IR" sz="1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  <a:p>
            <a:pPr algn="r" rtl="1"/>
            <a:r>
              <a:rPr lang="fa-IR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فرم کانوني براي </a:t>
            </a:r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GMP</a:t>
            </a:r>
            <a:r>
              <a:rPr lang="fa-IR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متضمن اين نکته است </a:t>
            </a:r>
            <a:r>
              <a:rPr lang="ar-SA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که </a:t>
            </a:r>
            <a:r>
              <a:rPr lang="ar-SA" sz="2200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هر جمله در پايگاه دانش </a:t>
            </a:r>
            <a:r>
              <a:rPr lang="fa-IR" sz="2200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بايد از</a:t>
            </a:r>
            <a:r>
              <a:rPr lang="ar-SA" sz="2200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نوع اتمي يا شرطي</a:t>
            </a:r>
            <a:r>
              <a:rPr lang="ar-SA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fa-IR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(</a:t>
            </a:r>
            <a:r>
              <a:rPr lang="ar-SA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با يک ترکيب عطفي از جملات اتمي در طرف چپ و يک اتم منفرد در طرف راست </a:t>
            </a:r>
            <a:r>
              <a:rPr lang="fa-IR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)</a:t>
            </a:r>
            <a:r>
              <a:rPr lang="ar-SA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باشد.</a:t>
            </a:r>
            <a:endParaRPr lang="fa-IR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  <a:p>
            <a:pPr algn="r" rtl="1"/>
            <a:r>
              <a:rPr lang="fa-IR" sz="2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جملاتي از اين قبيل جملات هورن (</a:t>
            </a:r>
            <a:r>
              <a:rPr lang="en-US" sz="2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Horn sentence</a:t>
            </a:r>
            <a:r>
              <a:rPr lang="fa-IR" sz="2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) ناميده مي‌شود</a:t>
            </a:r>
          </a:p>
          <a:p>
            <a:pPr algn="r" rtl="1"/>
            <a:r>
              <a:rPr lang="fa-IR" sz="2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پايگاه دانشي که</a:t>
            </a:r>
            <a:r>
              <a:rPr lang="fa-IR" sz="2200" u="sng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فقط </a:t>
            </a:r>
            <a:r>
              <a:rPr lang="fa-IR" sz="2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شامل جملات هورن باشد </a:t>
            </a:r>
            <a:r>
              <a:rPr lang="en-US" sz="2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Horn Normal Form</a:t>
            </a:r>
            <a:r>
              <a:rPr lang="fa-IR" sz="22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ناميده مي‌شود</a:t>
            </a:r>
            <a:endParaRPr lang="en-US" sz="2200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314" y="4516947"/>
            <a:ext cx="8286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ما جملات </a:t>
            </a:r>
            <a:r>
              <a:rPr lang="fa-IR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ر</a:t>
            </a:r>
            <a:r>
              <a:rPr lang="ar-SA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ا به جملات </a:t>
            </a:r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Horn</a:t>
            </a:r>
            <a:r>
              <a:rPr lang="ar-SA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 زماني تبديل مي‌کنيم که ابتدا وارد پايگاه دانش، با استفاده از حذف سور وجودي و حذف </a:t>
            </a:r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And</a:t>
            </a:r>
            <a:r>
              <a:rPr lang="ar-SA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Zar" pitchFamily="2" charset="-78"/>
              </a:rPr>
              <a:t> شده باشند</a:t>
            </a:r>
            <a:endParaRPr lang="en-US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72198" y="5357826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 rtl="1"/>
            <a:r>
              <a:rPr lang="fa-I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Titr" pitchFamily="2" charset="-78"/>
              </a:rPr>
              <a:t>مثال:</a:t>
            </a:r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cs typeface="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5357826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x  Owns( </a:t>
            </a:r>
            <a:r>
              <a:rPr lang="en-US" sz="2400" b="1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Nono</a:t>
            </a:r>
            <a:r>
              <a:rPr lang="en-US" sz="2400" b="1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/>
              </a:rPr>
              <a:t>, x )    Missile( x )</a:t>
            </a:r>
            <a:endParaRPr lang="en-US" sz="2400" b="1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908" y="6000768"/>
            <a:ext cx="864393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به دو جمله اتمي هورن شامل </a:t>
            </a:r>
            <a:r>
              <a:rPr lang="en-US" sz="2300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Owns( </a:t>
            </a:r>
            <a:r>
              <a:rPr lang="en-US" sz="2300" dirty="0" err="1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Nono</a:t>
            </a:r>
            <a:r>
              <a:rPr lang="en-US" sz="2300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, M1 )</a:t>
            </a:r>
            <a:r>
              <a:rPr lang="fa-IR" sz="2300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 </a:t>
            </a:r>
            <a:r>
              <a:rPr lang="fa-IR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و </a:t>
            </a:r>
            <a:r>
              <a:rPr lang="en-US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en-US" sz="2300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Missile( M1 )</a:t>
            </a:r>
            <a:r>
              <a:rPr lang="fa-IR" sz="2300" dirty="0" smtClean="0">
                <a:ln w="18415" cmpd="sng">
                  <a:solidFill>
                    <a:srgbClr val="FF006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 </a:t>
            </a:r>
            <a:r>
              <a:rPr lang="fa-IR" sz="2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Nazanin" pitchFamily="2" charset="-78"/>
              </a:rPr>
              <a:t>تبديل مي‌شود</a:t>
            </a:r>
            <a:endParaRPr lang="en-US" sz="2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Nazanin" pitchFamily="2" charset="-78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357290" y="381000"/>
            <a:ext cx="74057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i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فصل نهم:</a:t>
            </a:r>
            <a:r>
              <a:rPr lang="fa-IR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Homa" pitchFamily="2" charset="-78"/>
              </a:rPr>
              <a:t> استنتاج در منطق مرتبه اول</a:t>
            </a:r>
            <a:endParaRPr lang="en-US" sz="28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Homa" pitchFamily="2" charset="-78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20EE2-A53D-4243-BFDD-A3FD509DB2B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HA-AI, IUST-CE Dep.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allAtOnce"/>
      <p:bldP spid="7" grpId="0"/>
      <p:bldP spid="8" grpId="0" build="p"/>
      <p:bldP spid="9" grpId="0" build="p"/>
    </p:bldLst>
  </p:timing>
</p:sld>
</file>

<file path=ppt/theme/theme1.xml><?xml version="1.0" encoding="utf-8"?>
<a:theme xmlns:a="http://schemas.openxmlformats.org/drawingml/2006/main" name="TWINKLES">
  <a:themeElements>
    <a:clrScheme name="Office Theme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Office Theme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TWINKLES</Template>
  <TotalTime>5091</TotalTime>
  <Words>2730</Words>
  <Application>Microsoft Office PowerPoint</Application>
  <PresentationFormat>On-screen Show (4:3)</PresentationFormat>
  <Paragraphs>383</Paragraphs>
  <Slides>30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TWINKLES</vt:lpstr>
      <vt:lpstr>Equation</vt:lpstr>
      <vt:lpstr>07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Most General Unifier (Examples)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M_meraj</dc:creator>
  <cp:lastModifiedBy>Hosein</cp:lastModifiedBy>
  <cp:revision>462</cp:revision>
  <cp:lastPrinted>1601-01-01T00:00:00Z</cp:lastPrinted>
  <dcterms:created xsi:type="dcterms:W3CDTF">2008-05-16T08:16:12Z</dcterms:created>
  <dcterms:modified xsi:type="dcterms:W3CDTF">2013-05-21T19:32:51Z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